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57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iddels stil 3 – utheving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iddels stil 4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AFC107-8C73-17AD-B944-DE089EF0D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B524FFB-3996-43C9-B9D1-513FD967F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50D3F8-9B1D-99AF-A602-20CBAF75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3B7B-12F0-4E4E-8ABB-1368E37E07E8}" type="datetimeFigureOut">
              <a:rPr lang="nb-NO" smtClean="0"/>
              <a:t>19.11.2023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244358-66FC-4839-3C33-9C8D97430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D7CC5B3-553D-100B-876A-A902E0956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9FC6-C0C6-44B2-91A7-779C28E688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661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D92513-EECE-9B78-EDEA-46507D46E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3CD8858-D9A9-BDBC-0CD6-BDCF512CF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B15B2EF-54A4-03D6-6876-FC0E32F18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3B7B-12F0-4E4E-8ABB-1368E37E07E8}" type="datetimeFigureOut">
              <a:rPr lang="nb-NO" smtClean="0"/>
              <a:t>19.11.2023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989B2D5-3957-4475-AB82-FE7C243C5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3BB3BA-7146-77B3-B9B6-2527157E9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9FC6-C0C6-44B2-91A7-779C28E688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439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E4EA3A7-85F7-AD13-9D4B-FCD9B26F24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65A8F2E-3D38-843F-51DF-6D186C242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55E161-26A1-A27C-D375-6F86C0BB9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3B7B-12F0-4E4E-8ABB-1368E37E07E8}" type="datetimeFigureOut">
              <a:rPr lang="nb-NO" smtClean="0"/>
              <a:t>19.11.2023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6C3368E-E8A4-A1CD-7548-A8FF55E4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A73A3E5-F0E0-1164-950E-40AA5127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9FC6-C0C6-44B2-91A7-779C28E688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442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9039D7-9F16-5BD3-F767-2529271AD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B226CB8-3D5F-FDF4-ED59-8C7A1914F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72FDC46-714F-5DD7-1589-646641773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3B7B-12F0-4E4E-8ABB-1368E37E07E8}" type="datetimeFigureOut">
              <a:rPr lang="nb-NO" smtClean="0"/>
              <a:t>19.11.2023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D2F7B3F-D1CC-3779-11A9-503E53C1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30AF51D-FC7C-BDE5-2213-9D8E0454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9FC6-C0C6-44B2-91A7-779C28E688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523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E2EAB4-D00F-C96C-DB3C-30DEC7352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42C34E4-0E6E-14B7-1150-488799A99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15734EA-B91D-82CA-CD72-F6AD9219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3B7B-12F0-4E4E-8ABB-1368E37E07E8}" type="datetimeFigureOut">
              <a:rPr lang="nb-NO" smtClean="0"/>
              <a:t>19.11.2023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F8F3F81-C77F-3CF0-8E51-C24FB74C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16FEEAB-2590-1450-96C7-929C30801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9FC6-C0C6-44B2-91A7-779C28E688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81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310A43-192B-9A01-BBC0-05A4389F6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4A2624-E719-5956-FA83-710644221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89AFAC4-8E0B-B30C-819A-C6787176C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F445022-CB1A-A235-5901-FE3EA208E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3B7B-12F0-4E4E-8ABB-1368E37E07E8}" type="datetimeFigureOut">
              <a:rPr lang="nb-NO" smtClean="0"/>
              <a:t>19.11.2023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F433CD1-93E9-45AE-451B-A7E93812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C6D4F7E-EC8B-7D05-A786-93C60CAA7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9FC6-C0C6-44B2-91A7-779C28E688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221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41BE00-4291-3F81-0D5A-1FC2BBB04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AC92DDA-D68B-AB14-6B4A-2B33207AB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A6F1B16-BDFB-AC27-FEE6-2A7C1AEC2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578385E-1B5E-9DB2-5366-94E17FF2A7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DDF5371-708A-684D-F3A6-7168A7B88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36D2DC1-1D9F-5101-5C62-D72B69E62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3B7B-12F0-4E4E-8ABB-1368E37E07E8}" type="datetimeFigureOut">
              <a:rPr lang="nb-NO" smtClean="0"/>
              <a:t>19.11.2023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1AC476D-45DC-E34E-D8F1-EDA857B15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145476E-1AA6-0632-9A96-1C8C1933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9FC6-C0C6-44B2-91A7-779C28E688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486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5B50C7-703D-0926-6C53-85C34879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017564D-6741-BC43-35A4-82A92FEF9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3B7B-12F0-4E4E-8ABB-1368E37E07E8}" type="datetimeFigureOut">
              <a:rPr lang="nb-NO" smtClean="0"/>
              <a:t>19.11.2023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F5EF65B-51B5-6418-DBDA-A8BB5EABC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745D968-A3C8-1872-4E8D-1E9158DAF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9FC6-C0C6-44B2-91A7-779C28E688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570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6084730-1F60-6FC1-06C9-9C71E2D1F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3B7B-12F0-4E4E-8ABB-1368E37E07E8}" type="datetimeFigureOut">
              <a:rPr lang="nb-NO" smtClean="0"/>
              <a:t>19.11.2023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1F5FDE4-12FE-E8D3-DBC6-DE5F95A8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E680824-9332-2F70-74FB-9F27DBA6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9FC6-C0C6-44B2-91A7-779C28E688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931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F39ADC-7D81-E9BA-B848-6AC545712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48C400-38B7-3A3D-1278-A42778B52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939F2D1-4F48-D8F9-AC46-22D0B4934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D7520F2-5EB7-1310-97D1-3A7E35FB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3B7B-12F0-4E4E-8ABB-1368E37E07E8}" type="datetimeFigureOut">
              <a:rPr lang="nb-NO" smtClean="0"/>
              <a:t>19.11.2023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B655C09-93BE-7FF7-4ED4-73FD2E443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C30BEC7-F36C-04EB-7788-24264837A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9FC6-C0C6-44B2-91A7-779C28E688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479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EDFC7E-00D6-8703-D79D-D4365F1F9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F645A44-B59D-75A9-419F-929163C2B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B97D998-0AD3-A23D-E895-BA4DC8541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C5A27C9-AA41-BE47-9E15-25D270F5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3B7B-12F0-4E4E-8ABB-1368E37E07E8}" type="datetimeFigureOut">
              <a:rPr lang="nb-NO" smtClean="0"/>
              <a:t>19.11.2023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8DCEC03-F54F-48B2-DFD0-686AB6159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22C9F4E-F0D8-33DB-71EE-5B3D0F609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9FC6-C0C6-44B2-91A7-779C28E688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5157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72A36A0-8726-3F33-5DD1-98FE69093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615BA63-D8AD-F6B2-0E9F-B7EE22465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13B6B9-A085-CB5C-D757-EC114257E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03B7B-12F0-4E4E-8ABB-1368E37E07E8}" type="datetimeFigureOut">
              <a:rPr lang="nb-NO" smtClean="0"/>
              <a:t>19.11.2023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E2A36B8-D1B5-05F4-BC2D-F0EB52314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C0BAFA9-A46F-08F8-B1D6-1F756B49B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A9FC6-C0C6-44B2-91A7-779C28E688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94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111E08C-F435-FDEB-303C-A75FFC453D68}"/>
              </a:ext>
            </a:extLst>
          </p:cNvPr>
          <p:cNvSpPr txBox="1"/>
          <p:nvPr/>
        </p:nvSpPr>
        <p:spPr>
          <a:xfrm>
            <a:off x="630936" y="502920"/>
            <a:ext cx="3419856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Utviklingsplan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5-&gt;16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år</a:t>
            </a:r>
            <a:endParaRPr lang="en-US" sz="2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«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Fremtidens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TFKere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» </a:t>
            </a:r>
            <a:endParaRPr lang="en-US" sz="3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0473698-16CA-7D3E-6F95-FF87DA2FA094}"/>
              </a:ext>
            </a:extLst>
          </p:cNvPr>
          <p:cNvSpPr txBox="1"/>
          <p:nvPr/>
        </p:nvSpPr>
        <p:spPr>
          <a:xfrm>
            <a:off x="4654295" y="502920"/>
            <a:ext cx="6894576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Overordnede utviklingsområder: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1:1 situasjoner offensivt og defensivt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Fysisk trening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Pasningskvalitet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60F2803-A2C1-C459-ACBF-B9C401BF8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917" y="0"/>
            <a:ext cx="1348083" cy="1348083"/>
          </a:xfrm>
          <a:prstGeom prst="rect">
            <a:avLst/>
          </a:prstGeom>
        </p:spPr>
      </p:pic>
      <p:graphicFrame>
        <p:nvGraphicFramePr>
          <p:cNvPr id="3" name="Tabell 3">
            <a:extLst>
              <a:ext uri="{FF2B5EF4-FFF2-40B4-BE49-F238E27FC236}">
                <a16:creationId xmlns:a16="http://schemas.microsoft.com/office/drawing/2014/main" id="{A6DF447F-89B5-4039-7BB6-46E172867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435788"/>
              </p:ext>
            </p:extLst>
          </p:nvPr>
        </p:nvGraphicFramePr>
        <p:xfrm>
          <a:off x="1478840" y="2290936"/>
          <a:ext cx="9222132" cy="395935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05533">
                  <a:extLst>
                    <a:ext uri="{9D8B030D-6E8A-4147-A177-3AD203B41FA5}">
                      <a16:colId xmlns:a16="http://schemas.microsoft.com/office/drawing/2014/main" val="3084189689"/>
                    </a:ext>
                  </a:extLst>
                </a:gridCol>
                <a:gridCol w="2305533">
                  <a:extLst>
                    <a:ext uri="{9D8B030D-6E8A-4147-A177-3AD203B41FA5}">
                      <a16:colId xmlns:a16="http://schemas.microsoft.com/office/drawing/2014/main" val="2868687197"/>
                    </a:ext>
                  </a:extLst>
                </a:gridCol>
                <a:gridCol w="2305533">
                  <a:extLst>
                    <a:ext uri="{9D8B030D-6E8A-4147-A177-3AD203B41FA5}">
                      <a16:colId xmlns:a16="http://schemas.microsoft.com/office/drawing/2014/main" val="3858923809"/>
                    </a:ext>
                  </a:extLst>
                </a:gridCol>
                <a:gridCol w="2305533">
                  <a:extLst>
                    <a:ext uri="{9D8B030D-6E8A-4147-A177-3AD203B41FA5}">
                      <a16:colId xmlns:a16="http://schemas.microsoft.com/office/drawing/2014/main" val="2499777050"/>
                    </a:ext>
                  </a:extLst>
                </a:gridCol>
              </a:tblGrid>
              <a:tr h="886168">
                <a:tc>
                  <a:txBody>
                    <a:bodyPr/>
                    <a:lstStyle/>
                    <a:p>
                      <a:pPr algn="ctr"/>
                      <a:r>
                        <a:rPr lang="nb-NO" sz="1700"/>
                        <a:t>5-7 år</a:t>
                      </a:r>
                    </a:p>
                    <a:p>
                      <a:pPr algn="ctr"/>
                      <a:r>
                        <a:rPr lang="nb-NO" sz="1700"/>
                        <a:t>(3er)</a:t>
                      </a:r>
                    </a:p>
                    <a:p>
                      <a:pPr algn="ctr"/>
                      <a:r>
                        <a:rPr lang="nb-NO" sz="1700"/>
                        <a:t>«Lekfase»</a:t>
                      </a:r>
                    </a:p>
                  </a:txBody>
                  <a:tcPr marL="85208" marR="85208" marT="42604" marB="426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/>
                        <a:t>8-10 år</a:t>
                      </a:r>
                    </a:p>
                    <a:p>
                      <a:pPr algn="ctr"/>
                      <a:r>
                        <a:rPr lang="nb-NO" sz="1700"/>
                        <a:t>(5er)</a:t>
                      </a:r>
                    </a:p>
                    <a:p>
                      <a:pPr algn="ctr"/>
                      <a:r>
                        <a:rPr lang="nb-NO" sz="1700"/>
                        <a:t>«Innlæringsfase»</a:t>
                      </a:r>
                    </a:p>
                  </a:txBody>
                  <a:tcPr marL="85208" marR="85208" marT="42604" marB="426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/>
                        <a:t>10-12 år</a:t>
                      </a:r>
                    </a:p>
                    <a:p>
                      <a:pPr algn="ctr"/>
                      <a:r>
                        <a:rPr lang="nb-NO" sz="1700"/>
                        <a:t>(7er)</a:t>
                      </a:r>
                    </a:p>
                    <a:p>
                      <a:pPr algn="ctr"/>
                      <a:r>
                        <a:rPr lang="nb-NO" sz="1700"/>
                        <a:t>«Utviklingsfase»</a:t>
                      </a:r>
                    </a:p>
                  </a:txBody>
                  <a:tcPr marL="85208" marR="85208" marT="42604" marB="426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700"/>
                        <a:t>13-16år</a:t>
                      </a:r>
                    </a:p>
                    <a:p>
                      <a:pPr algn="ctr"/>
                      <a:r>
                        <a:rPr lang="nb-NO" sz="1700"/>
                        <a:t>(11er) </a:t>
                      </a:r>
                    </a:p>
                    <a:p>
                      <a:pPr algn="ctr"/>
                      <a:r>
                        <a:rPr lang="nb-NO" sz="1700"/>
                        <a:t>«Rollefase»</a:t>
                      </a:r>
                    </a:p>
                  </a:txBody>
                  <a:tcPr marL="85208" marR="85208" marT="42604" marB="42604" anchor="ctr"/>
                </a:tc>
                <a:extLst>
                  <a:ext uri="{0D108BD9-81ED-4DB2-BD59-A6C34878D82A}">
                    <a16:rowId xmlns:a16="http://schemas.microsoft.com/office/drawing/2014/main" val="1783986778"/>
                  </a:ext>
                </a:extLst>
              </a:tr>
              <a:tr h="307318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500"/>
                        <a:t>Fysisk trening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500"/>
                        <a:t>Teknisk trening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500"/>
                        <a:t>Avslutningstrening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500"/>
                        <a:t>Ball lek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500"/>
                        <a:t>2-fots læring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500" err="1"/>
                        <a:t>Spillvarianter</a:t>
                      </a:r>
                      <a:endParaRPr lang="nb-NO" sz="1500"/>
                    </a:p>
                  </a:txBody>
                  <a:tcPr marL="85208" marR="85208" marT="42604" marB="42604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500"/>
                        <a:t>Fysisk trening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500"/>
                        <a:t>Teknisk trening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500"/>
                        <a:t>Avslutningstrening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500"/>
                        <a:t>Relasjoner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500"/>
                        <a:t>2-fots læring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500"/>
                        <a:t>Pasningskvalitet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500"/>
                        <a:t>1:1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500" err="1"/>
                        <a:t>Spillvarianter</a:t>
                      </a:r>
                      <a:endParaRPr lang="nb-NO" sz="1500"/>
                    </a:p>
                  </a:txBody>
                  <a:tcPr marL="85208" marR="85208" marT="42604" marB="42604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500"/>
                        <a:t>Fysisk trening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500"/>
                        <a:t>Ferdighetsteknikk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500"/>
                        <a:t>Avslutningstrening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500"/>
                        <a:t>Relasjoner/Valg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500"/>
                        <a:t>2-fots læring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500"/>
                        <a:t>Pasningskvalitet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500"/>
                        <a:t>1:1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500" err="1"/>
                        <a:t>Spillvarianter</a:t>
                      </a:r>
                      <a:endParaRPr lang="nb-NO" sz="150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500"/>
                        <a:t>Kommunikasjon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500"/>
                        <a:t>Orientering</a:t>
                      </a:r>
                    </a:p>
                    <a:p>
                      <a:endParaRPr lang="nb-NO" sz="1500"/>
                    </a:p>
                  </a:txBody>
                  <a:tcPr marL="85208" marR="85208" marT="42604" marB="42604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500"/>
                        <a:t>Fysisk trening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500"/>
                        <a:t>Ferdighetsteknikk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500"/>
                        <a:t>Avslutningstrening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500"/>
                        <a:t>Relasjoner/Valg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500"/>
                        <a:t>2-fots læring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500"/>
                        <a:t>Pasningskvalitet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500"/>
                        <a:t>1:1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500" err="1"/>
                        <a:t>Spillvarianter</a:t>
                      </a:r>
                      <a:endParaRPr lang="nb-NO" sz="150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500"/>
                        <a:t>Kommunikasjon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500" err="1"/>
                        <a:t>Lagorg</a:t>
                      </a:r>
                      <a:r>
                        <a:rPr lang="nb-NO" sz="1500"/>
                        <a:t> – rolletrening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500"/>
                        <a:t>Kommunikasjon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500"/>
                        <a:t>Orientering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500"/>
                        <a:t>Mental trening - Mål</a:t>
                      </a:r>
                    </a:p>
                  </a:txBody>
                  <a:tcPr marL="85208" marR="85208" marT="42604" marB="42604"/>
                </a:tc>
                <a:extLst>
                  <a:ext uri="{0D108BD9-81ED-4DB2-BD59-A6C34878D82A}">
                    <a16:rowId xmlns:a16="http://schemas.microsoft.com/office/drawing/2014/main" val="887944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487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3BA41FA3-729F-971A-378D-76A83255E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509"/>
          <a:stretch/>
        </p:blipFill>
        <p:spPr>
          <a:xfrm>
            <a:off x="6412117" y="10"/>
            <a:ext cx="5779884" cy="6857990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Bilde 4">
            <a:extLst>
              <a:ext uri="{FF2B5EF4-FFF2-40B4-BE49-F238E27FC236}">
                <a16:creationId xmlns:a16="http://schemas.microsoft.com/office/drawing/2014/main" id="{129DA394-BDD8-954E-A4F5-149DD849D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9" y="39086"/>
            <a:ext cx="1348083" cy="1348083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722C420A-FDFC-227B-A3B0-00F063C3C17D}"/>
              </a:ext>
            </a:extLst>
          </p:cNvPr>
          <p:cNvSpPr txBox="1"/>
          <p:nvPr/>
        </p:nvSpPr>
        <p:spPr>
          <a:xfrm>
            <a:off x="643468" y="1215957"/>
            <a:ext cx="5136416" cy="49610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 err="1"/>
              <a:t>Hvordan</a:t>
            </a:r>
            <a:r>
              <a:rPr lang="en-US" b="1" dirty="0"/>
              <a:t> </a:t>
            </a:r>
            <a:r>
              <a:rPr lang="en-US" b="1" dirty="0" err="1"/>
              <a:t>vil</a:t>
            </a:r>
            <a:r>
              <a:rPr lang="en-US" b="1" dirty="0"/>
              <a:t> TFK </a:t>
            </a:r>
            <a:r>
              <a:rPr lang="en-US" b="1" dirty="0" err="1"/>
              <a:t>framstå</a:t>
            </a:r>
            <a:r>
              <a:rPr lang="en-US" b="1" dirty="0"/>
              <a:t> </a:t>
            </a:r>
            <a:r>
              <a:rPr lang="en-US" b="1" u="sng" dirty="0" err="1"/>
              <a:t>på</a:t>
            </a:r>
            <a:r>
              <a:rPr lang="en-US" b="1" dirty="0"/>
              <a:t> </a:t>
            </a:r>
            <a:r>
              <a:rPr lang="en-US" b="1" dirty="0" err="1"/>
              <a:t>banen</a:t>
            </a:r>
            <a:r>
              <a:rPr lang="en-US" b="1" dirty="0"/>
              <a:t>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TFK </a:t>
            </a:r>
            <a:r>
              <a:rPr lang="en-US" sz="1400" dirty="0" err="1"/>
              <a:t>skal</a:t>
            </a:r>
            <a:r>
              <a:rPr lang="en-US" sz="1400" dirty="0"/>
              <a:t> </a:t>
            </a:r>
            <a:r>
              <a:rPr lang="en-US" sz="1400" dirty="0" err="1"/>
              <a:t>på</a:t>
            </a:r>
            <a:r>
              <a:rPr lang="en-US" sz="1400" dirty="0"/>
              <a:t> </a:t>
            </a:r>
            <a:r>
              <a:rPr lang="en-US" sz="1400" dirty="0" err="1"/>
              <a:t>banen</a:t>
            </a:r>
            <a:r>
              <a:rPr lang="en-US" sz="1400" dirty="0"/>
              <a:t> </a:t>
            </a:r>
            <a:r>
              <a:rPr lang="en-US" sz="1400" dirty="0" err="1"/>
              <a:t>framstå</a:t>
            </a:r>
            <a:r>
              <a:rPr lang="en-US" sz="1400" dirty="0"/>
              <a:t> </a:t>
            </a:r>
            <a:r>
              <a:rPr lang="en-US" sz="1400" dirty="0" err="1"/>
              <a:t>som</a:t>
            </a:r>
            <a:r>
              <a:rPr lang="en-US" sz="1400" dirty="0"/>
              <a:t> </a:t>
            </a:r>
            <a:r>
              <a:rPr lang="en-US" sz="1400" dirty="0" err="1"/>
              <a:t>ballsikre</a:t>
            </a:r>
            <a:r>
              <a:rPr lang="en-US" sz="1400" dirty="0"/>
              <a:t>-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løsningsorienterte</a:t>
            </a:r>
            <a:r>
              <a:rPr lang="en-US" sz="1400" dirty="0"/>
              <a:t>, med </a:t>
            </a:r>
            <a:r>
              <a:rPr lang="en-US" sz="1400" dirty="0" err="1"/>
              <a:t>konstruktive</a:t>
            </a:r>
            <a:r>
              <a:rPr lang="en-US" sz="1400" dirty="0"/>
              <a:t> </a:t>
            </a:r>
            <a:r>
              <a:rPr lang="en-US" sz="1400" dirty="0" err="1"/>
              <a:t>valg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med </a:t>
            </a:r>
            <a:r>
              <a:rPr lang="en-US" sz="1400" dirty="0" err="1"/>
              <a:t>framdrift</a:t>
            </a:r>
            <a:r>
              <a:rPr lang="en-US" sz="14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Fast </a:t>
            </a:r>
            <a:r>
              <a:rPr lang="en-US" sz="1400" dirty="0" err="1"/>
              <a:t>tallformasjon</a:t>
            </a:r>
            <a:r>
              <a:rPr lang="en-US" sz="1400" dirty="0"/>
              <a:t> er av </a:t>
            </a:r>
            <a:r>
              <a:rPr lang="en-US" sz="1400" dirty="0" err="1"/>
              <a:t>mindre</a:t>
            </a:r>
            <a:r>
              <a:rPr lang="en-US" sz="1400" dirty="0"/>
              <a:t> </a:t>
            </a:r>
            <a:r>
              <a:rPr lang="en-US" sz="1400" dirty="0" err="1"/>
              <a:t>betydning</a:t>
            </a:r>
            <a:r>
              <a:rPr lang="en-US" sz="1400" dirty="0"/>
              <a:t>. </a:t>
            </a:r>
            <a:r>
              <a:rPr lang="en-US" sz="1400" dirty="0" err="1"/>
              <a:t>Unngå</a:t>
            </a:r>
            <a:r>
              <a:rPr lang="en-US" sz="1400" dirty="0"/>
              <a:t> at </a:t>
            </a:r>
            <a:r>
              <a:rPr lang="en-US" sz="1400" dirty="0" err="1"/>
              <a:t>spillerne</a:t>
            </a:r>
            <a:r>
              <a:rPr lang="en-US" sz="1400" dirty="0"/>
              <a:t> </a:t>
            </a:r>
            <a:r>
              <a:rPr lang="en-US" sz="1400" dirty="0" err="1"/>
              <a:t>låser</a:t>
            </a:r>
            <a:r>
              <a:rPr lang="en-US" sz="1400" dirty="0"/>
              <a:t> seg </a:t>
            </a:r>
            <a:r>
              <a:rPr lang="en-US" sz="1400" dirty="0" err="1"/>
              <a:t>til</a:t>
            </a:r>
            <a:r>
              <a:rPr lang="en-US" sz="1400" dirty="0"/>
              <a:t> fast </a:t>
            </a:r>
            <a:r>
              <a:rPr lang="en-US" sz="1400" dirty="0" err="1"/>
              <a:t>posisjon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system.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Treneren</a:t>
            </a:r>
            <a:r>
              <a:rPr lang="en-US" sz="1400" dirty="0"/>
              <a:t> </a:t>
            </a:r>
            <a:r>
              <a:rPr lang="en-US" sz="1400" dirty="0" err="1"/>
              <a:t>skal</a:t>
            </a:r>
            <a:r>
              <a:rPr lang="en-US" sz="1400" dirty="0"/>
              <a:t> </a:t>
            </a:r>
            <a:r>
              <a:rPr lang="en-US" sz="1400" dirty="0" err="1"/>
              <a:t>være</a:t>
            </a:r>
            <a:r>
              <a:rPr lang="en-US" sz="1400" dirty="0"/>
              <a:t> </a:t>
            </a:r>
            <a:r>
              <a:rPr lang="en-US" sz="1400" dirty="0" err="1"/>
              <a:t>veileder</a:t>
            </a:r>
            <a:r>
              <a:rPr lang="en-US" sz="1400" dirty="0"/>
              <a:t> – </a:t>
            </a:r>
            <a:r>
              <a:rPr lang="en-US" sz="1400" dirty="0" err="1"/>
              <a:t>unngå</a:t>
            </a:r>
            <a:r>
              <a:rPr lang="en-US" sz="1400" dirty="0"/>
              <a:t> å </a:t>
            </a:r>
            <a:r>
              <a:rPr lang="en-US" sz="1400" dirty="0" err="1"/>
              <a:t>gi</a:t>
            </a:r>
            <a:r>
              <a:rPr lang="en-US" sz="1400" dirty="0"/>
              <a:t> </a:t>
            </a:r>
            <a:r>
              <a:rPr lang="en-US" sz="1400" dirty="0" err="1"/>
              <a:t>svar</a:t>
            </a:r>
            <a:r>
              <a:rPr lang="en-US" sz="1400" dirty="0"/>
              <a:t> </a:t>
            </a:r>
            <a:r>
              <a:rPr lang="en-US" sz="1400" dirty="0" err="1"/>
              <a:t>uten</a:t>
            </a:r>
            <a:r>
              <a:rPr lang="en-US" sz="1400" dirty="0"/>
              <a:t> at </a:t>
            </a:r>
            <a:r>
              <a:rPr lang="en-US" sz="1400" dirty="0" err="1"/>
              <a:t>spillerne</a:t>
            </a:r>
            <a:r>
              <a:rPr lang="en-US" sz="1400" dirty="0"/>
              <a:t> </a:t>
            </a:r>
            <a:r>
              <a:rPr lang="en-US" sz="1400" dirty="0" err="1"/>
              <a:t>må</a:t>
            </a:r>
            <a:r>
              <a:rPr lang="en-US" sz="1400" dirty="0"/>
              <a:t> </a:t>
            </a:r>
            <a:r>
              <a:rPr lang="en-US" sz="1400" dirty="0" err="1"/>
              <a:t>tenke</a:t>
            </a:r>
            <a:r>
              <a:rPr lang="en-US" sz="14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Spillerne</a:t>
            </a:r>
            <a:r>
              <a:rPr lang="en-US" sz="1400" dirty="0"/>
              <a:t> </a:t>
            </a:r>
            <a:r>
              <a:rPr lang="en-US" sz="1400" dirty="0" err="1"/>
              <a:t>skal</a:t>
            </a:r>
            <a:r>
              <a:rPr lang="en-US" sz="1400" dirty="0"/>
              <a:t> </a:t>
            </a:r>
            <a:r>
              <a:rPr lang="en-US" sz="1400" dirty="0" err="1"/>
              <a:t>gis</a:t>
            </a:r>
            <a:r>
              <a:rPr lang="en-US" sz="1400" dirty="0"/>
              <a:t> </a:t>
            </a:r>
            <a:r>
              <a:rPr lang="en-US" sz="1400" dirty="0" err="1"/>
              <a:t>mulighet</a:t>
            </a:r>
            <a:r>
              <a:rPr lang="en-US" sz="1400" dirty="0"/>
              <a:t> </a:t>
            </a:r>
            <a:r>
              <a:rPr lang="en-US" sz="1400" dirty="0" err="1"/>
              <a:t>til</a:t>
            </a:r>
            <a:r>
              <a:rPr lang="en-US" sz="1400" dirty="0"/>
              <a:t> å </a:t>
            </a:r>
            <a:r>
              <a:rPr lang="en-US" sz="1400" dirty="0" err="1"/>
              <a:t>velge</a:t>
            </a:r>
            <a:r>
              <a:rPr lang="en-US" sz="1400" dirty="0"/>
              <a:t> – </a:t>
            </a:r>
            <a:r>
              <a:rPr lang="en-US" sz="1400" dirty="0" err="1"/>
              <a:t>Utvikle</a:t>
            </a:r>
            <a:r>
              <a:rPr lang="en-US" sz="1400" dirty="0"/>
              <a:t> </a:t>
            </a:r>
            <a:r>
              <a:rPr lang="en-US" sz="1400" dirty="0" err="1"/>
              <a:t>fotballklokskap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forståelse</a:t>
            </a:r>
            <a:r>
              <a:rPr lang="en-US" sz="14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Orientering</a:t>
            </a:r>
            <a:r>
              <a:rPr lang="en-US" sz="1400" dirty="0"/>
              <a:t> – </a:t>
            </a:r>
            <a:r>
              <a:rPr lang="en-US" sz="1400" dirty="0" err="1"/>
              <a:t>Finne</a:t>
            </a:r>
            <a:r>
              <a:rPr lang="en-US" sz="1400" dirty="0"/>
              <a:t>/</a:t>
            </a:r>
            <a:r>
              <a:rPr lang="en-US" sz="1400" dirty="0" err="1"/>
              <a:t>skape</a:t>
            </a:r>
            <a:r>
              <a:rPr lang="en-US" sz="1400" dirty="0"/>
              <a:t> </a:t>
            </a:r>
            <a:r>
              <a:rPr lang="en-US" sz="1400" dirty="0" err="1"/>
              <a:t>ledig</a:t>
            </a:r>
            <a:r>
              <a:rPr lang="en-US" sz="1400" dirty="0"/>
              <a:t> rom.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Spillet</a:t>
            </a:r>
            <a:r>
              <a:rPr lang="en-US" sz="1400" dirty="0"/>
              <a:t> </a:t>
            </a:r>
            <a:r>
              <a:rPr lang="en-US" sz="1400" dirty="0" err="1"/>
              <a:t>skal</a:t>
            </a:r>
            <a:r>
              <a:rPr lang="en-US" sz="1400" dirty="0"/>
              <a:t> </a:t>
            </a:r>
            <a:r>
              <a:rPr lang="en-US" sz="1400" dirty="0" err="1"/>
              <a:t>forsøkes</a:t>
            </a:r>
            <a:r>
              <a:rPr lang="en-US" sz="1400" dirty="0"/>
              <a:t> å </a:t>
            </a:r>
            <a:r>
              <a:rPr lang="en-US" sz="1400" dirty="0" err="1"/>
              <a:t>starte</a:t>
            </a:r>
            <a:r>
              <a:rPr lang="en-US" sz="1400" dirty="0"/>
              <a:t> </a:t>
            </a:r>
            <a:r>
              <a:rPr lang="en-US" sz="1400" dirty="0" err="1"/>
              <a:t>bakfra</a:t>
            </a:r>
            <a:r>
              <a:rPr lang="en-US" sz="1400" dirty="0"/>
              <a:t>, men </a:t>
            </a:r>
            <a:r>
              <a:rPr lang="en-US" sz="1400" dirty="0" err="1"/>
              <a:t>også</a:t>
            </a:r>
            <a:r>
              <a:rPr lang="en-US" sz="1400" dirty="0"/>
              <a:t> </a:t>
            </a:r>
            <a:r>
              <a:rPr lang="en-US" sz="1400" dirty="0" err="1"/>
              <a:t>gjennom</a:t>
            </a:r>
            <a:r>
              <a:rPr lang="en-US" sz="1400" dirty="0"/>
              <a:t>/over </a:t>
            </a:r>
            <a:r>
              <a:rPr lang="en-US" sz="1400" dirty="0" err="1"/>
              <a:t>ledd</a:t>
            </a:r>
            <a:r>
              <a:rPr lang="en-US" sz="1400" dirty="0"/>
              <a:t> </a:t>
            </a:r>
            <a:r>
              <a:rPr lang="en-US" sz="1400" dirty="0" err="1"/>
              <a:t>ved</a:t>
            </a:r>
            <a:r>
              <a:rPr lang="en-US" sz="1400" dirty="0"/>
              <a:t> </a:t>
            </a:r>
            <a:r>
              <a:rPr lang="en-US" sz="1400" dirty="0" err="1"/>
              <a:t>klare</a:t>
            </a:r>
            <a:r>
              <a:rPr lang="en-US" sz="1400" dirty="0"/>
              <a:t> </a:t>
            </a:r>
            <a:r>
              <a:rPr lang="en-US" sz="1400" dirty="0" err="1"/>
              <a:t>overgangsmuligheter</a:t>
            </a:r>
            <a:r>
              <a:rPr lang="en-US" sz="14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 err="1"/>
              <a:t>Hvordan</a:t>
            </a:r>
            <a:r>
              <a:rPr lang="en-US" b="1" dirty="0"/>
              <a:t> </a:t>
            </a:r>
            <a:r>
              <a:rPr lang="en-US" b="1" dirty="0" err="1"/>
              <a:t>vil</a:t>
            </a:r>
            <a:r>
              <a:rPr lang="en-US" b="1" dirty="0"/>
              <a:t> TFK </a:t>
            </a:r>
            <a:r>
              <a:rPr lang="en-US" b="1" dirty="0" err="1"/>
              <a:t>framstå</a:t>
            </a:r>
            <a:r>
              <a:rPr lang="en-US" b="1" dirty="0"/>
              <a:t> </a:t>
            </a:r>
            <a:r>
              <a:rPr lang="en-US" b="1" u="sng" dirty="0" err="1"/>
              <a:t>utenfor</a:t>
            </a:r>
            <a:r>
              <a:rPr lang="en-US" b="1" dirty="0"/>
              <a:t> </a:t>
            </a:r>
            <a:r>
              <a:rPr lang="en-US" b="1" dirty="0" err="1"/>
              <a:t>banen</a:t>
            </a:r>
            <a:r>
              <a:rPr lang="en-US" b="1" dirty="0"/>
              <a:t>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Trenere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ledere</a:t>
            </a:r>
            <a:r>
              <a:rPr lang="en-US" sz="1400" dirty="0"/>
              <a:t> </a:t>
            </a:r>
            <a:r>
              <a:rPr lang="en-US" sz="1400" dirty="0" err="1"/>
              <a:t>har</a:t>
            </a:r>
            <a:r>
              <a:rPr lang="en-US" sz="1400" dirty="0"/>
              <a:t> </a:t>
            </a:r>
            <a:r>
              <a:rPr lang="en-US" sz="1400" dirty="0" err="1"/>
              <a:t>ansvar</a:t>
            </a:r>
            <a:r>
              <a:rPr lang="en-US" sz="1400" dirty="0"/>
              <a:t> for </a:t>
            </a:r>
            <a:r>
              <a:rPr lang="en-US" sz="1400" dirty="0" err="1"/>
              <a:t>hvordan</a:t>
            </a:r>
            <a:r>
              <a:rPr lang="en-US" sz="1400" dirty="0"/>
              <a:t> </a:t>
            </a:r>
            <a:r>
              <a:rPr lang="en-US" sz="1400" dirty="0" err="1"/>
              <a:t>lagene</a:t>
            </a:r>
            <a:r>
              <a:rPr lang="en-US" sz="1400" dirty="0"/>
              <a:t> </a:t>
            </a:r>
            <a:r>
              <a:rPr lang="en-US" sz="1400" dirty="0" err="1"/>
              <a:t>framstår</a:t>
            </a:r>
            <a:r>
              <a:rPr lang="en-US" sz="14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i="1" u="sng" dirty="0" err="1"/>
              <a:t>Kjennetegn</a:t>
            </a:r>
            <a:r>
              <a:rPr lang="en-US" sz="1400" b="1" i="1" u="sng" dirty="0"/>
              <a:t> </a:t>
            </a:r>
            <a:r>
              <a:rPr lang="en-US" sz="1400" b="1" i="1" u="sng" dirty="0" err="1"/>
              <a:t>bør</a:t>
            </a:r>
            <a:r>
              <a:rPr lang="en-US" sz="1400" b="1" i="1" u="sng" dirty="0"/>
              <a:t> </a:t>
            </a:r>
            <a:r>
              <a:rPr lang="en-US" sz="1400" b="1" i="1" u="sng" dirty="0" err="1"/>
              <a:t>være</a:t>
            </a:r>
            <a:r>
              <a:rPr lang="en-US" sz="1400" b="1" i="1" u="sng" dirty="0"/>
              <a:t>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Respekt</a:t>
            </a:r>
            <a:r>
              <a:rPr lang="en-US" sz="1400" dirty="0"/>
              <a:t> for </a:t>
            </a:r>
            <a:r>
              <a:rPr lang="en-US" sz="1400" dirty="0" err="1"/>
              <a:t>andre</a:t>
            </a:r>
            <a:r>
              <a:rPr lang="en-US" sz="1400" dirty="0"/>
              <a:t> - positive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Ryddige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presise</a:t>
            </a:r>
            <a:r>
              <a:rPr lang="en-US" sz="14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Gruppe-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lagfølelse</a:t>
            </a:r>
            <a:endParaRPr lang="en-US" sz="1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506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078D227-19F9-D9B6-2CD7-51B0096EB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8" r="11734" b="-1"/>
          <a:stretch/>
        </p:blipFill>
        <p:spPr>
          <a:xfrm>
            <a:off x="0" y="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277B35E3-98F0-C4FC-CDB9-D4706C2B7814}"/>
              </a:ext>
            </a:extLst>
          </p:cNvPr>
          <p:cNvSpPr txBox="1"/>
          <p:nvPr/>
        </p:nvSpPr>
        <p:spPr>
          <a:xfrm>
            <a:off x="1676132" y="3830671"/>
            <a:ext cx="8839735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b="1" dirty="0" err="1"/>
              <a:t>Klubbens</a:t>
            </a:r>
            <a:r>
              <a:rPr lang="en-US" sz="2600" b="1" dirty="0"/>
              <a:t> </a:t>
            </a:r>
            <a:r>
              <a:rPr lang="en-US" sz="2600" b="1" dirty="0" err="1"/>
              <a:t>rolle</a:t>
            </a:r>
            <a:r>
              <a:rPr lang="en-US" sz="2600" b="1" dirty="0"/>
              <a:t>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Legge</a:t>
            </a:r>
            <a:r>
              <a:rPr lang="en-US" sz="1900" dirty="0"/>
              <a:t> </a:t>
            </a:r>
            <a:r>
              <a:rPr lang="en-US" sz="1900" dirty="0" err="1"/>
              <a:t>forholdene</a:t>
            </a:r>
            <a:r>
              <a:rPr lang="en-US" sz="1900" dirty="0"/>
              <a:t> best </a:t>
            </a:r>
            <a:r>
              <a:rPr lang="en-US" sz="1900" dirty="0" err="1"/>
              <a:t>mulig</a:t>
            </a:r>
            <a:r>
              <a:rPr lang="en-US" sz="1900" dirty="0"/>
              <a:t> </a:t>
            </a:r>
            <a:r>
              <a:rPr lang="en-US" sz="1900" dirty="0" err="1"/>
              <a:t>til</a:t>
            </a:r>
            <a:r>
              <a:rPr lang="en-US" sz="1900" dirty="0"/>
              <a:t> </a:t>
            </a:r>
            <a:r>
              <a:rPr lang="en-US" sz="1900" dirty="0" err="1"/>
              <a:t>rette</a:t>
            </a:r>
            <a:r>
              <a:rPr lang="en-US" sz="1900" dirty="0"/>
              <a:t>, </a:t>
            </a:r>
            <a:r>
              <a:rPr lang="en-US" sz="1900" dirty="0" err="1"/>
              <a:t>slik</a:t>
            </a:r>
            <a:r>
              <a:rPr lang="en-US" sz="1900" dirty="0"/>
              <a:t> at </a:t>
            </a:r>
            <a:r>
              <a:rPr lang="en-US" sz="1900" dirty="0" err="1"/>
              <a:t>lagene</a:t>
            </a:r>
            <a:r>
              <a:rPr lang="en-US" sz="1900" dirty="0"/>
              <a:t> </a:t>
            </a:r>
            <a:r>
              <a:rPr lang="en-US" sz="1900" dirty="0" err="1"/>
              <a:t>får</a:t>
            </a:r>
            <a:r>
              <a:rPr lang="en-US" sz="1900" dirty="0"/>
              <a:t> </a:t>
            </a:r>
            <a:r>
              <a:rPr lang="en-US" sz="1900" dirty="0" err="1"/>
              <a:t>nok</a:t>
            </a:r>
            <a:r>
              <a:rPr lang="en-US" sz="1900" dirty="0"/>
              <a:t> </a:t>
            </a:r>
            <a:r>
              <a:rPr lang="en-US" sz="1900" dirty="0" err="1"/>
              <a:t>og</a:t>
            </a:r>
            <a:r>
              <a:rPr lang="en-US" sz="1900" dirty="0"/>
              <a:t> </a:t>
            </a:r>
            <a:r>
              <a:rPr lang="en-US" sz="1900" dirty="0" err="1"/>
              <a:t>riktig</a:t>
            </a:r>
            <a:r>
              <a:rPr lang="en-US" sz="1900" dirty="0"/>
              <a:t> </a:t>
            </a:r>
            <a:r>
              <a:rPr lang="en-US" sz="1900" dirty="0" err="1"/>
              <a:t>aktivitet</a:t>
            </a:r>
            <a:r>
              <a:rPr lang="en-US" sz="19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Tilrettelegge</a:t>
            </a:r>
            <a:r>
              <a:rPr lang="en-US" sz="1900" dirty="0"/>
              <a:t> for </a:t>
            </a:r>
            <a:r>
              <a:rPr lang="en-US" sz="1900" dirty="0" err="1"/>
              <a:t>kursing</a:t>
            </a:r>
            <a:r>
              <a:rPr lang="en-US" sz="1900" dirty="0"/>
              <a:t> for alle </a:t>
            </a:r>
            <a:r>
              <a:rPr lang="en-US" sz="1900" dirty="0" err="1"/>
              <a:t>trenere</a:t>
            </a:r>
            <a:r>
              <a:rPr lang="en-US" sz="19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Det er </a:t>
            </a:r>
            <a:r>
              <a:rPr lang="en-US" sz="1900" dirty="0" err="1"/>
              <a:t>obligatorisk</a:t>
            </a:r>
            <a:r>
              <a:rPr lang="en-US" sz="1900" dirty="0"/>
              <a:t> for alle </a:t>
            </a:r>
            <a:r>
              <a:rPr lang="en-US" sz="1900" dirty="0" err="1"/>
              <a:t>klubbens</a:t>
            </a:r>
            <a:r>
              <a:rPr lang="en-US" sz="1900" dirty="0"/>
              <a:t> </a:t>
            </a:r>
            <a:r>
              <a:rPr lang="en-US" sz="1900" dirty="0" err="1"/>
              <a:t>trenere</a:t>
            </a:r>
            <a:r>
              <a:rPr lang="en-US" sz="1900" dirty="0"/>
              <a:t> å delta </a:t>
            </a:r>
            <a:r>
              <a:rPr lang="en-US" sz="1900" dirty="0" err="1"/>
              <a:t>på</a:t>
            </a:r>
            <a:r>
              <a:rPr lang="en-US" sz="1900" dirty="0"/>
              <a:t> 2 interne </a:t>
            </a:r>
            <a:r>
              <a:rPr lang="en-US" sz="1900" dirty="0" err="1"/>
              <a:t>samlinger</a:t>
            </a:r>
            <a:r>
              <a:rPr lang="en-US" sz="1900" dirty="0"/>
              <a:t> </a:t>
            </a:r>
            <a:r>
              <a:rPr lang="en-US" sz="1900" dirty="0" err="1"/>
              <a:t>hver</a:t>
            </a:r>
            <a:r>
              <a:rPr lang="en-US" sz="1900" dirty="0"/>
              <a:t> </a:t>
            </a:r>
            <a:r>
              <a:rPr lang="en-US" sz="1900" dirty="0" err="1"/>
              <a:t>sesong</a:t>
            </a:r>
            <a:r>
              <a:rPr lang="en-US" sz="19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Overordnet</a:t>
            </a:r>
            <a:r>
              <a:rPr lang="en-US" sz="1900" dirty="0"/>
              <a:t> </a:t>
            </a:r>
            <a:r>
              <a:rPr lang="en-US" sz="1900" dirty="0" err="1"/>
              <a:t>ansvar</a:t>
            </a:r>
            <a:r>
              <a:rPr lang="en-US" sz="1900" dirty="0"/>
              <a:t> for </a:t>
            </a:r>
            <a:r>
              <a:rPr lang="en-US" sz="1900" dirty="0" err="1"/>
              <a:t>lagoppdeling</a:t>
            </a:r>
            <a:r>
              <a:rPr lang="en-US" sz="1900" dirty="0"/>
              <a:t> </a:t>
            </a:r>
            <a:r>
              <a:rPr lang="en-US" sz="1900" dirty="0" err="1"/>
              <a:t>og</a:t>
            </a:r>
            <a:r>
              <a:rPr lang="en-US" sz="1900" dirty="0"/>
              <a:t> </a:t>
            </a:r>
            <a:r>
              <a:rPr lang="en-US" sz="1900" dirty="0" err="1"/>
              <a:t>hospitering</a:t>
            </a:r>
            <a:r>
              <a:rPr lang="en-US" sz="1900" dirty="0"/>
              <a:t>. Dette </a:t>
            </a:r>
            <a:r>
              <a:rPr lang="en-US" sz="1900" dirty="0" err="1"/>
              <a:t>skal</a:t>
            </a:r>
            <a:r>
              <a:rPr lang="en-US" sz="1900" dirty="0"/>
              <a:t> </a:t>
            </a:r>
            <a:r>
              <a:rPr lang="en-US" sz="1900" dirty="0" err="1"/>
              <a:t>alltid</a:t>
            </a:r>
            <a:r>
              <a:rPr lang="en-US" sz="1900" dirty="0"/>
              <a:t> </a:t>
            </a:r>
            <a:r>
              <a:rPr lang="en-US" sz="1900" dirty="0" err="1"/>
              <a:t>foregå</a:t>
            </a:r>
            <a:r>
              <a:rPr lang="en-US" sz="1900" dirty="0"/>
              <a:t> via </a:t>
            </a:r>
            <a:r>
              <a:rPr lang="en-US" sz="1900" dirty="0" err="1"/>
              <a:t>klubbens</a:t>
            </a:r>
            <a:r>
              <a:rPr lang="en-US" sz="1900" dirty="0"/>
              <a:t> </a:t>
            </a:r>
            <a:r>
              <a:rPr lang="en-US" sz="1900" dirty="0" err="1"/>
              <a:t>sportslige</a:t>
            </a:r>
            <a:r>
              <a:rPr lang="en-US" sz="1900" dirty="0"/>
              <a:t> </a:t>
            </a:r>
            <a:r>
              <a:rPr lang="en-US" sz="1900" dirty="0" err="1"/>
              <a:t>ansvarlig</a:t>
            </a:r>
            <a:r>
              <a:rPr lang="en-US" sz="1900" dirty="0"/>
              <a:t> for </a:t>
            </a:r>
            <a:r>
              <a:rPr lang="en-US" sz="1900" dirty="0" err="1"/>
              <a:t>barne</a:t>
            </a:r>
            <a:r>
              <a:rPr lang="en-US" sz="1900" dirty="0"/>
              <a:t>- </a:t>
            </a:r>
            <a:r>
              <a:rPr lang="en-US" sz="1900" dirty="0" err="1"/>
              <a:t>og</a:t>
            </a:r>
            <a:r>
              <a:rPr lang="en-US" sz="1900" dirty="0"/>
              <a:t> </a:t>
            </a:r>
            <a:r>
              <a:rPr lang="en-US" sz="1900" dirty="0" err="1"/>
              <a:t>ungdomsfotball</a:t>
            </a:r>
            <a:r>
              <a:rPr lang="en-US" sz="1900" dirty="0"/>
              <a:t>, </a:t>
            </a:r>
            <a:r>
              <a:rPr lang="en-US" sz="1900" dirty="0" err="1"/>
              <a:t>enten</a:t>
            </a:r>
            <a:r>
              <a:rPr lang="en-US" sz="1900" dirty="0"/>
              <a:t> </a:t>
            </a:r>
            <a:r>
              <a:rPr lang="en-US" sz="1900" dirty="0" err="1"/>
              <a:t>direkte</a:t>
            </a:r>
            <a:r>
              <a:rPr lang="en-US" sz="1900" dirty="0"/>
              <a:t> </a:t>
            </a:r>
            <a:r>
              <a:rPr lang="en-US" sz="1900" dirty="0" err="1"/>
              <a:t>eller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 </a:t>
            </a:r>
            <a:r>
              <a:rPr lang="en-US" sz="1900" dirty="0" err="1"/>
              <a:t>avtale</a:t>
            </a:r>
            <a:r>
              <a:rPr lang="en-US" sz="1900" dirty="0"/>
              <a:t> med </a:t>
            </a:r>
            <a:r>
              <a:rPr lang="en-US" sz="1900" dirty="0" err="1"/>
              <a:t>trenerteam</a:t>
            </a:r>
            <a:r>
              <a:rPr lang="en-US" sz="1900" dirty="0"/>
              <a:t>/forum.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TFK </a:t>
            </a:r>
            <a:r>
              <a:rPr lang="en-US" sz="1900" dirty="0" err="1"/>
              <a:t>skal</a:t>
            </a:r>
            <a:r>
              <a:rPr lang="en-US" sz="1900" dirty="0"/>
              <a:t> </a:t>
            </a:r>
            <a:r>
              <a:rPr lang="en-US" sz="1900" dirty="0" err="1"/>
              <a:t>ikke</a:t>
            </a:r>
            <a:r>
              <a:rPr lang="en-US" sz="1900" dirty="0"/>
              <a:t> bare </a:t>
            </a:r>
            <a:r>
              <a:rPr lang="en-US" sz="1900" dirty="0" err="1"/>
              <a:t>være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god </a:t>
            </a:r>
            <a:r>
              <a:rPr lang="en-US" sz="1900" dirty="0" err="1"/>
              <a:t>plass</a:t>
            </a:r>
            <a:r>
              <a:rPr lang="en-US" sz="1900" dirty="0"/>
              <a:t> å </a:t>
            </a:r>
            <a:r>
              <a:rPr lang="en-US" sz="1900" dirty="0" err="1"/>
              <a:t>være</a:t>
            </a:r>
            <a:r>
              <a:rPr lang="en-US" sz="1900" dirty="0"/>
              <a:t>, men </a:t>
            </a:r>
            <a:r>
              <a:rPr lang="en-US" sz="1900" dirty="0" err="1"/>
              <a:t>også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god </a:t>
            </a:r>
            <a:r>
              <a:rPr lang="en-US" sz="1900" dirty="0" err="1"/>
              <a:t>plass</a:t>
            </a:r>
            <a:r>
              <a:rPr lang="en-US" sz="1900" dirty="0"/>
              <a:t> å </a:t>
            </a:r>
            <a:r>
              <a:rPr lang="en-US" sz="1900" dirty="0" err="1"/>
              <a:t>lære</a:t>
            </a:r>
            <a:r>
              <a:rPr lang="en-US" sz="1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5221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309642E-EF7C-CF7A-941B-7188E8D1FDFD}"/>
              </a:ext>
            </a:extLst>
          </p:cNvPr>
          <p:cNvSpPr txBox="1"/>
          <p:nvPr/>
        </p:nvSpPr>
        <p:spPr>
          <a:xfrm>
            <a:off x="1046746" y="586822"/>
            <a:ext cx="3560252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6-8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år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Lekfasen</a:t>
            </a:r>
            <a:endParaRPr lang="en-US" sz="3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052EB74-4C4C-2A0A-4540-357D8756F796}"/>
              </a:ext>
            </a:extLst>
          </p:cNvPr>
          <p:cNvSpPr txBox="1"/>
          <p:nvPr/>
        </p:nvSpPr>
        <p:spPr>
          <a:xfrm>
            <a:off x="5351164" y="586822"/>
            <a:ext cx="6002636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 err="1"/>
              <a:t>Overordnede</a:t>
            </a:r>
            <a:r>
              <a:rPr lang="en-US" b="1" dirty="0"/>
              <a:t> </a:t>
            </a:r>
            <a:r>
              <a:rPr lang="en-US" b="1" dirty="0" err="1"/>
              <a:t>mål</a:t>
            </a:r>
            <a:r>
              <a:rPr lang="en-US" b="1" dirty="0"/>
              <a:t>: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dirty="0"/>
              <a:t>BALL-LEK (STAFETT/LØYPER/SPILL)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dirty="0"/>
              <a:t>Fysisk trening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dirty="0"/>
              <a:t>Motorikk/ balanse (enkle basisøvelser,)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dirty="0"/>
              <a:t>Hurtighet/ spenst (i del av fotballtreningene)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dirty="0"/>
              <a:t>TEKNIKK (FØRING/BALLKONTROLL/FINTER)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038C2E5-F8FA-7413-E5E7-F616F996F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335" y="1024466"/>
            <a:ext cx="1348083" cy="1348083"/>
          </a:xfrm>
          <a:prstGeom prst="rect">
            <a:avLst/>
          </a:prstGeom>
        </p:spPr>
      </p:pic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D6BC134F-8E3D-DACA-7F3D-73DAD013A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544976"/>
              </p:ext>
            </p:extLst>
          </p:nvPr>
        </p:nvGraphicFramePr>
        <p:xfrm>
          <a:off x="554415" y="2670386"/>
          <a:ext cx="11167446" cy="3890044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2292480">
                  <a:extLst>
                    <a:ext uri="{9D8B030D-6E8A-4147-A177-3AD203B41FA5}">
                      <a16:colId xmlns:a16="http://schemas.microsoft.com/office/drawing/2014/main" val="3084189689"/>
                    </a:ext>
                  </a:extLst>
                </a:gridCol>
                <a:gridCol w="5152484">
                  <a:extLst>
                    <a:ext uri="{9D8B030D-6E8A-4147-A177-3AD203B41FA5}">
                      <a16:colId xmlns:a16="http://schemas.microsoft.com/office/drawing/2014/main" val="2868687197"/>
                    </a:ext>
                  </a:extLst>
                </a:gridCol>
                <a:gridCol w="3722482">
                  <a:extLst>
                    <a:ext uri="{9D8B030D-6E8A-4147-A177-3AD203B41FA5}">
                      <a16:colId xmlns:a16="http://schemas.microsoft.com/office/drawing/2014/main" val="3858923809"/>
                    </a:ext>
                  </a:extLst>
                </a:gridCol>
              </a:tblGrid>
              <a:tr h="611466">
                <a:tc>
                  <a:txBody>
                    <a:bodyPr/>
                    <a:lstStyle/>
                    <a:p>
                      <a:pPr algn="l"/>
                      <a:r>
                        <a:rPr lang="nb-NO" sz="1600" dirty="0"/>
                        <a:t>KJENNETEGN FOR ALDER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KORT KONSENTRASJONSTID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STOR VEKST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STOR AKTIVITETSTRANG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MEGET SELVSENTRERT LITE OVERSIKT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VANSKELIG Å FORSTÅ VERBAL FORKLARING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STOR UTVIKLING AV KOORDINASJON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→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Maks. 10 min. på hver stasjon</a:t>
                      </a:r>
                    </a:p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→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Legge til rette for stor aktivitet</a:t>
                      </a:r>
                    </a:p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→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Vektlegge koordinasjon og motorisk trening</a:t>
                      </a:r>
                    </a:p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→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Stimulere hurtighet/ spenst</a:t>
                      </a:r>
                    </a:p>
                  </a:txBody>
                  <a:tcPr marL="107748" marR="107748" marT="53874" marB="53874" anchor="ctr"/>
                </a:tc>
                <a:extLst>
                  <a:ext uri="{0D108BD9-81ED-4DB2-BD59-A6C34878D82A}">
                    <a16:rowId xmlns:a16="http://schemas.microsoft.com/office/drawing/2014/main" val="1783986778"/>
                  </a:ext>
                </a:extLst>
              </a:tr>
              <a:tr h="557114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nb-NO" sz="1600" dirty="0"/>
                        <a:t>PRINSIPP FOR TRENER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MØT TIDLIG OG GODT FORBEREDT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 ØVELSENE FYSISK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POSITIV ADFERD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LEGG TIL RETTE FOR TRIVSEL,GLEDE OG MESTRING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Calibri" panose="020F0502020204030204" pitchFamily="34" charset="0"/>
                        <a:buNone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Ved grupper på ca.10</a:t>
                      </a:r>
                    </a:p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→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trener/1 </a:t>
                      </a:r>
                      <a:r>
                        <a:rPr lang="nb-NO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kamplag</a:t>
                      </a:r>
                      <a:endParaRPr lang="nb-N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Calibri" panose="020F0502020204030204" pitchFamily="34" charset="0"/>
                        <a:buNone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Ved grupper på ca.15</a:t>
                      </a:r>
                    </a:p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→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trenere/2 </a:t>
                      </a:r>
                      <a:r>
                        <a:rPr lang="nb-NO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kamplag</a:t>
                      </a:r>
                      <a:endParaRPr lang="nb-N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→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Kvalitet på treningene, variert innhold med progresjon i øvelser</a:t>
                      </a:r>
                    </a:p>
                  </a:txBody>
                  <a:tcPr marL="107748" marR="107748" marT="53874" marB="53874"/>
                </a:tc>
                <a:extLst>
                  <a:ext uri="{0D108BD9-81ED-4DB2-BD59-A6C34878D82A}">
                    <a16:rowId xmlns:a16="http://schemas.microsoft.com/office/drawing/2014/main" val="887944618"/>
                  </a:ext>
                </a:extLst>
              </a:tr>
              <a:tr h="557114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nb-NO" sz="1600" dirty="0"/>
                        <a:t>AKTIVITET PR. UKE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b-NO" sz="1400" dirty="0"/>
                        <a:t>6 år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Calibri" panose="020F0502020204030204" pitchFamily="34" charset="0"/>
                        <a:buChar char="→"/>
                      </a:pPr>
                      <a:r>
                        <a:rPr lang="nb-NO" sz="1400" dirty="0"/>
                        <a:t>1-2 </a:t>
                      </a:r>
                      <a:r>
                        <a:rPr lang="nb-NO" sz="1400" dirty="0" err="1"/>
                        <a:t>tr</a:t>
                      </a:r>
                      <a:r>
                        <a:rPr lang="nb-NO" sz="1400" dirty="0"/>
                        <a:t>. i uken a 1 time + kamp (</a:t>
                      </a:r>
                      <a:r>
                        <a:rPr lang="nb-NO" sz="1400" dirty="0" err="1"/>
                        <a:t>apr-sep</a:t>
                      </a:r>
                      <a:r>
                        <a:rPr lang="nb-NO" sz="1400" dirty="0"/>
                        <a:t>)</a:t>
                      </a:r>
                    </a:p>
                  </a:txBody>
                  <a:tcPr marL="107748" marR="107748" marT="53874" marB="53874" anchor="ctr"/>
                </a:tc>
                <a:extLst>
                  <a:ext uri="{0D108BD9-81ED-4DB2-BD59-A6C34878D82A}">
                    <a16:rowId xmlns:a16="http://schemas.microsoft.com/office/drawing/2014/main" val="1120592785"/>
                  </a:ext>
                </a:extLst>
              </a:tr>
              <a:tr h="5571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600" dirty="0"/>
                        <a:t>AKTIVITET PR. UKE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b-NO" sz="1400" dirty="0"/>
                        <a:t>7-8 år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Calibri" panose="020F0502020204030204" pitchFamily="34" charset="0"/>
                        <a:buChar char="→"/>
                      </a:pPr>
                      <a:r>
                        <a:rPr lang="nb-NO" sz="1400" dirty="0"/>
                        <a:t>2 i uken a 1,5 time + kamp (</a:t>
                      </a:r>
                      <a:r>
                        <a:rPr lang="nb-NO" sz="1400" dirty="0" err="1"/>
                        <a:t>apr-sep</a:t>
                      </a:r>
                      <a:r>
                        <a:rPr lang="nb-NO" sz="1400" dirty="0"/>
                        <a:t>)</a:t>
                      </a:r>
                    </a:p>
                    <a:p>
                      <a:pPr marL="342900" indent="-342900">
                        <a:buFont typeface="Calibri" panose="020F0502020204030204" pitchFamily="34" charset="0"/>
                        <a:buChar char="→"/>
                      </a:pPr>
                      <a:r>
                        <a:rPr lang="nb-NO" sz="1400" dirty="0" err="1"/>
                        <a:t>Innetreninger</a:t>
                      </a:r>
                      <a:r>
                        <a:rPr lang="nb-NO" sz="1400" dirty="0"/>
                        <a:t> på vinter (gymsal) – Mye spill</a:t>
                      </a:r>
                    </a:p>
                  </a:txBody>
                  <a:tcPr marL="107748" marR="107748" marT="53874" marB="53874" anchor="ctr"/>
                </a:tc>
                <a:extLst>
                  <a:ext uri="{0D108BD9-81ED-4DB2-BD59-A6C34878D82A}">
                    <a16:rowId xmlns:a16="http://schemas.microsoft.com/office/drawing/2014/main" val="4031898753"/>
                  </a:ext>
                </a:extLst>
              </a:tr>
            </a:tbl>
          </a:graphicData>
        </a:graphic>
      </p:graphicFrame>
      <p:grpSp>
        <p:nvGrpSpPr>
          <p:cNvPr id="2" name="Group 2">
            <a:extLst>
              <a:ext uri="{FF2B5EF4-FFF2-40B4-BE49-F238E27FC236}">
                <a16:creationId xmlns:a16="http://schemas.microsoft.com/office/drawing/2014/main" id="{EC300ECB-70F3-04AD-67A8-69BCD6B78C8B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58750"/>
            <a:ext cx="1122363" cy="690563"/>
            <a:chOff x="109568460" y="109725650"/>
            <a:chExt cx="1121694" cy="691236"/>
          </a:xfrm>
        </p:grpSpPr>
        <p:sp>
          <p:nvSpPr>
            <p:cNvPr id="3" name="Rectangle 3" hidden="1">
              <a:extLst>
                <a:ext uri="{FF2B5EF4-FFF2-40B4-BE49-F238E27FC236}">
                  <a16:creationId xmlns:a16="http://schemas.microsoft.com/office/drawing/2014/main" id="{53D85A59-52CB-3673-44A5-C2BC7E31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68460" y="109725650"/>
              <a:ext cx="1121694" cy="6912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323AD589-7098-03AE-5C40-72BD0DE8BCF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09568460" y="109725650"/>
              <a:ext cx="1121694" cy="665677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" name="AutoShape 5">
              <a:extLst>
                <a:ext uri="{FF2B5EF4-FFF2-40B4-BE49-F238E27FC236}">
                  <a16:creationId xmlns:a16="http://schemas.microsoft.com/office/drawing/2014/main" id="{2DCB94B8-8CFD-26A8-CBCC-DD02FC70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89425" y="109757098"/>
              <a:ext cx="1017639" cy="659788"/>
            </a:xfrm>
            <a:prstGeom prst="star16">
              <a:avLst>
                <a:gd name="adj" fmla="val 37500"/>
              </a:avLst>
            </a:prstGeom>
            <a:solidFill>
              <a:srgbClr val="FFFF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B7ACA753-65F2-2CF8-33D5-495A161E4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97060" y="109900973"/>
              <a:ext cx="602457" cy="37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0" rIns="36195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altLang="nb-NO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1/2</a:t>
              </a:r>
              <a:endParaRPr kumimoji="0" lang="nb-NO" altLang="nb-NO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7190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309642E-EF7C-CF7A-941B-7188E8D1FDFD}"/>
              </a:ext>
            </a:extLst>
          </p:cNvPr>
          <p:cNvSpPr txBox="1"/>
          <p:nvPr/>
        </p:nvSpPr>
        <p:spPr>
          <a:xfrm>
            <a:off x="1046746" y="586822"/>
            <a:ext cx="3560252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6-8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år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Lekfasen</a:t>
            </a:r>
            <a:endParaRPr lang="en-US" sz="3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052EB74-4C4C-2A0A-4540-357D8756F796}"/>
              </a:ext>
            </a:extLst>
          </p:cNvPr>
          <p:cNvSpPr txBox="1"/>
          <p:nvPr/>
        </p:nvSpPr>
        <p:spPr>
          <a:xfrm>
            <a:off x="5351164" y="586822"/>
            <a:ext cx="6002636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 err="1"/>
              <a:t>Overordnede</a:t>
            </a:r>
            <a:r>
              <a:rPr lang="en-US" b="1" dirty="0"/>
              <a:t> </a:t>
            </a:r>
            <a:r>
              <a:rPr lang="en-US" b="1" dirty="0" err="1"/>
              <a:t>mål</a:t>
            </a:r>
            <a:r>
              <a:rPr lang="en-US" b="1" dirty="0"/>
              <a:t>: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dirty="0"/>
              <a:t>BALL-LEK (STAFETT/LØYPER/SPILL)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dirty="0"/>
              <a:t>Fysisk trening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dirty="0"/>
              <a:t>Motorikk/ balanse (enkle basisøvelser,)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dirty="0"/>
              <a:t>Hurtighet/ spenst (i del av fotballtreningene)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dirty="0"/>
              <a:t>TEKNIKK (FØRING/BALLKONTROLL/FINTER)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038C2E5-F8FA-7413-E5E7-F616F996F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335" y="1024466"/>
            <a:ext cx="1348083" cy="1348083"/>
          </a:xfrm>
          <a:prstGeom prst="rect">
            <a:avLst/>
          </a:prstGeom>
        </p:spPr>
      </p:pic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D6BC134F-8E3D-DACA-7F3D-73DAD013A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42872"/>
              </p:ext>
            </p:extLst>
          </p:nvPr>
        </p:nvGraphicFramePr>
        <p:xfrm>
          <a:off x="554415" y="2670386"/>
          <a:ext cx="11167446" cy="2670204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2292480">
                  <a:extLst>
                    <a:ext uri="{9D8B030D-6E8A-4147-A177-3AD203B41FA5}">
                      <a16:colId xmlns:a16="http://schemas.microsoft.com/office/drawing/2014/main" val="3084189689"/>
                    </a:ext>
                  </a:extLst>
                </a:gridCol>
                <a:gridCol w="5152484">
                  <a:extLst>
                    <a:ext uri="{9D8B030D-6E8A-4147-A177-3AD203B41FA5}">
                      <a16:colId xmlns:a16="http://schemas.microsoft.com/office/drawing/2014/main" val="2868687197"/>
                    </a:ext>
                  </a:extLst>
                </a:gridCol>
                <a:gridCol w="3722482">
                  <a:extLst>
                    <a:ext uri="{9D8B030D-6E8A-4147-A177-3AD203B41FA5}">
                      <a16:colId xmlns:a16="http://schemas.microsoft.com/office/drawing/2014/main" val="3858923809"/>
                    </a:ext>
                  </a:extLst>
                </a:gridCol>
              </a:tblGrid>
              <a:tr h="557114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nb-NO" sz="1600" dirty="0"/>
                        <a:t>TRENINGSINNHOLD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nb-NO" sz="1400" dirty="0"/>
                        <a:t>CA. FORDELING(%)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20 % FYSISK TRENING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30 % INDIVIDUELL TRENING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50 % SPILL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Calibri" panose="020F0502020204030204" pitchFamily="34" charset="0"/>
                        <a:buChar char="→"/>
                      </a:pPr>
                      <a:r>
                        <a:rPr lang="nb-NO" sz="1400" dirty="0"/>
                        <a:t>Mer enn 20 % fysisk trening om vinteren (i gymsal) </a:t>
                      </a:r>
                    </a:p>
                    <a:p>
                      <a:pPr marL="342900" indent="-342900" algn="l">
                        <a:buFont typeface="Calibri" panose="020F0502020204030204" pitchFamily="34" charset="0"/>
                        <a:buChar char="→"/>
                      </a:pPr>
                      <a:r>
                        <a:rPr lang="nb-NO" sz="1400" dirty="0"/>
                        <a:t>Mindre om sommeren når det er 2 ute-treninger</a:t>
                      </a:r>
                    </a:p>
                  </a:txBody>
                  <a:tcPr marL="107748" marR="107748" marT="53874" marB="53874" anchor="ctr"/>
                </a:tc>
                <a:extLst>
                  <a:ext uri="{0D108BD9-81ED-4DB2-BD59-A6C34878D82A}">
                    <a16:rowId xmlns:a16="http://schemas.microsoft.com/office/drawing/2014/main" val="3893227906"/>
                  </a:ext>
                </a:extLst>
              </a:tr>
              <a:tr h="557114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nb-NO" sz="1600" dirty="0"/>
                        <a:t>GJENNOMFØRING AV TRENING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1 BALL PR. SPILLER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UNNGÅ KØ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SÅ MANGE REPETISJONER SOM MULIG PR. SPILLER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Calibri" panose="020F0502020204030204" pitchFamily="34" charset="0"/>
                        <a:buChar char="→"/>
                      </a:pPr>
                      <a:r>
                        <a:rPr lang="nb-NO" sz="1400" dirty="0"/>
                        <a:t>Få spillere på hvert lag, maks 3 (5/6/7 år) og 5 (8 år) ved spill</a:t>
                      </a:r>
                    </a:p>
                  </a:txBody>
                  <a:tcPr marL="107748" marR="107748" marT="53874" marB="53874" anchor="ctr"/>
                </a:tc>
                <a:extLst>
                  <a:ext uri="{0D108BD9-81ED-4DB2-BD59-A6C34878D82A}">
                    <a16:rowId xmlns:a16="http://schemas.microsoft.com/office/drawing/2014/main" val="2165769371"/>
                  </a:ext>
                </a:extLst>
              </a:tr>
              <a:tr h="557114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nb-NO" sz="1600" dirty="0"/>
                        <a:t>TESTER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NFF Merkeprøver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Calibri" panose="020F0502020204030204" pitchFamily="34" charset="0"/>
                        <a:buChar char="→"/>
                      </a:pPr>
                      <a:r>
                        <a:rPr lang="nb-NO" sz="1400" dirty="0"/>
                        <a:t>For å motivere til egentrening</a:t>
                      </a:r>
                    </a:p>
                    <a:p>
                      <a:pPr marL="342900" indent="-342900" algn="l">
                        <a:buFont typeface="Calibri" panose="020F0502020204030204" pitchFamily="34" charset="0"/>
                        <a:buChar char="→"/>
                      </a:pPr>
                      <a:r>
                        <a:rPr lang="nb-NO" sz="1400" dirty="0"/>
                        <a:t>Ønske om å forbedre seg selv</a:t>
                      </a:r>
                    </a:p>
                    <a:p>
                      <a:pPr marL="342900" indent="-342900" algn="l">
                        <a:buFont typeface="Calibri" panose="020F0502020204030204" pitchFamily="34" charset="0"/>
                        <a:buChar char="→"/>
                      </a:pPr>
                      <a:r>
                        <a:rPr lang="nb-NO" sz="1400" dirty="0"/>
                        <a:t>Viktig at man konkurrerer mot seg selv og ikke andre</a:t>
                      </a:r>
                    </a:p>
                  </a:txBody>
                  <a:tcPr marL="107748" marR="107748" marT="53874" marB="53874" anchor="ctr"/>
                </a:tc>
                <a:extLst>
                  <a:ext uri="{0D108BD9-81ED-4DB2-BD59-A6C34878D82A}">
                    <a16:rowId xmlns:a16="http://schemas.microsoft.com/office/drawing/2014/main" val="2195955911"/>
                  </a:ext>
                </a:extLst>
              </a:tr>
            </a:tbl>
          </a:graphicData>
        </a:graphic>
      </p:graphicFrame>
      <p:grpSp>
        <p:nvGrpSpPr>
          <p:cNvPr id="2" name="Group 2">
            <a:extLst>
              <a:ext uri="{FF2B5EF4-FFF2-40B4-BE49-F238E27FC236}">
                <a16:creationId xmlns:a16="http://schemas.microsoft.com/office/drawing/2014/main" id="{EC300ECB-70F3-04AD-67A8-69BCD6B78C8B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58750"/>
            <a:ext cx="1122363" cy="690563"/>
            <a:chOff x="109568460" y="109725650"/>
            <a:chExt cx="1121694" cy="691236"/>
          </a:xfrm>
        </p:grpSpPr>
        <p:sp>
          <p:nvSpPr>
            <p:cNvPr id="3" name="Rectangle 3" hidden="1">
              <a:extLst>
                <a:ext uri="{FF2B5EF4-FFF2-40B4-BE49-F238E27FC236}">
                  <a16:creationId xmlns:a16="http://schemas.microsoft.com/office/drawing/2014/main" id="{53D85A59-52CB-3673-44A5-C2BC7E31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68460" y="109725650"/>
              <a:ext cx="1121694" cy="6912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323AD589-7098-03AE-5C40-72BD0DE8BCF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09568460" y="109725650"/>
              <a:ext cx="1121694" cy="665677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" name="AutoShape 5">
              <a:extLst>
                <a:ext uri="{FF2B5EF4-FFF2-40B4-BE49-F238E27FC236}">
                  <a16:creationId xmlns:a16="http://schemas.microsoft.com/office/drawing/2014/main" id="{2DCB94B8-8CFD-26A8-CBCC-DD02FC70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89425" y="109757098"/>
              <a:ext cx="1017639" cy="659788"/>
            </a:xfrm>
            <a:prstGeom prst="star16">
              <a:avLst>
                <a:gd name="adj" fmla="val 37500"/>
              </a:avLst>
            </a:prstGeom>
            <a:solidFill>
              <a:srgbClr val="FFFF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B7ACA753-65F2-2CF8-33D5-495A161E4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97060" y="109900973"/>
              <a:ext cx="602457" cy="37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0" rIns="36195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b-NO" altLang="nb-NO" sz="1400" b="1" dirty="0">
                  <a:solidFill>
                    <a:srgbClr val="000000"/>
                  </a:solidFill>
                </a:rPr>
                <a:t>2</a:t>
              </a:r>
              <a:r>
                <a:rPr kumimoji="0" lang="nb-NO" altLang="nb-NO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/2</a:t>
              </a:r>
              <a:endParaRPr kumimoji="0" lang="nb-NO" altLang="nb-NO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309642E-EF7C-CF7A-941B-7188E8D1FDFD}"/>
              </a:ext>
            </a:extLst>
          </p:cNvPr>
          <p:cNvSpPr txBox="1"/>
          <p:nvPr/>
        </p:nvSpPr>
        <p:spPr>
          <a:xfrm>
            <a:off x="1046746" y="586822"/>
            <a:ext cx="3560252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9-12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år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Innlærings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og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utviklingsfase</a:t>
            </a:r>
            <a:endParaRPr lang="en-US" sz="3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038C2E5-F8FA-7413-E5E7-F616F996F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851" y="491264"/>
            <a:ext cx="1122364" cy="1122364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052EB74-4C4C-2A0A-4540-357D8756F796}"/>
              </a:ext>
            </a:extLst>
          </p:cNvPr>
          <p:cNvSpPr txBox="1"/>
          <p:nvPr/>
        </p:nvSpPr>
        <p:spPr>
          <a:xfrm>
            <a:off x="5351164" y="586822"/>
            <a:ext cx="6002636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 err="1"/>
              <a:t>Overordnede</a:t>
            </a:r>
            <a:r>
              <a:rPr lang="en-US" b="1" dirty="0"/>
              <a:t> </a:t>
            </a:r>
            <a:r>
              <a:rPr lang="en-US" b="1" dirty="0" err="1"/>
              <a:t>mål</a:t>
            </a:r>
            <a:r>
              <a:rPr lang="en-US" b="1" dirty="0"/>
              <a:t>: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dirty="0"/>
              <a:t>ALLSIDIG BEVEGELSESERFARING.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dirty="0"/>
              <a:t>FYSISK TRENING (motorikk/balanse, hurtighet/spenst) Mage/Rygg – Rotasjonssenteret prioriteres.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dirty="0"/>
              <a:t>TEKNIKK (føring, pasning, </a:t>
            </a:r>
            <a:r>
              <a:rPr lang="nb-NO" dirty="0" err="1"/>
              <a:t>medtak</a:t>
            </a:r>
            <a:r>
              <a:rPr lang="nb-NO" dirty="0"/>
              <a:t>/mottak, dribling, avslutning, takling, heading og keeperarbeid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dirty="0"/>
              <a:t>RELASJONER - VALG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dirty="0"/>
              <a:t>HA DET GØY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D6BC134F-8E3D-DACA-7F3D-73DAD013A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619282"/>
              </p:ext>
            </p:extLst>
          </p:nvPr>
        </p:nvGraphicFramePr>
        <p:xfrm>
          <a:off x="554415" y="2670386"/>
          <a:ext cx="11167446" cy="4103404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2292480">
                  <a:extLst>
                    <a:ext uri="{9D8B030D-6E8A-4147-A177-3AD203B41FA5}">
                      <a16:colId xmlns:a16="http://schemas.microsoft.com/office/drawing/2014/main" val="3084189689"/>
                    </a:ext>
                  </a:extLst>
                </a:gridCol>
                <a:gridCol w="5152484">
                  <a:extLst>
                    <a:ext uri="{9D8B030D-6E8A-4147-A177-3AD203B41FA5}">
                      <a16:colId xmlns:a16="http://schemas.microsoft.com/office/drawing/2014/main" val="2868687197"/>
                    </a:ext>
                  </a:extLst>
                </a:gridCol>
                <a:gridCol w="3722482">
                  <a:extLst>
                    <a:ext uri="{9D8B030D-6E8A-4147-A177-3AD203B41FA5}">
                      <a16:colId xmlns:a16="http://schemas.microsoft.com/office/drawing/2014/main" val="3858923809"/>
                    </a:ext>
                  </a:extLst>
                </a:gridCol>
              </a:tblGrid>
              <a:tr h="611466">
                <a:tc>
                  <a:txBody>
                    <a:bodyPr/>
                    <a:lstStyle/>
                    <a:p>
                      <a:pPr algn="l"/>
                      <a:r>
                        <a:rPr lang="nb-NO" sz="1600" dirty="0"/>
                        <a:t>KJENNETEGN FOR ALDER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MEGET LÆRINGSVILLIG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STOR AKTIVITETSTRANG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FORBEDRET KONSENTRASJONSEVNE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FERDIGUTVIKLET OPPFATTELSESEVNE I 11- ÅRSALDEREN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NOENLUNDE BEHERSKELSE AV FINMOTORIKK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NEDERLAG OG SEIER GJØRES TIL NOE PERSONLIG.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PERSEPSJONEN UTVIKLES I 11-12 ÅRS ALDEREN (se, vurdere, bestemme, handle)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→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15/20 min på hver stasjon</a:t>
                      </a:r>
                    </a:p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→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Stor aktivitet</a:t>
                      </a:r>
                    </a:p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→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Mye koordinasjon og motorisk trening</a:t>
                      </a:r>
                    </a:p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→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Mye på ball, mange ballberøringer</a:t>
                      </a:r>
                    </a:p>
                  </a:txBody>
                  <a:tcPr marL="107748" marR="107748" marT="53874" marB="53874" anchor="ctr"/>
                </a:tc>
                <a:extLst>
                  <a:ext uri="{0D108BD9-81ED-4DB2-BD59-A6C34878D82A}">
                    <a16:rowId xmlns:a16="http://schemas.microsoft.com/office/drawing/2014/main" val="1783986778"/>
                  </a:ext>
                </a:extLst>
              </a:tr>
              <a:tr h="557114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nb-NO" sz="1600" dirty="0"/>
                        <a:t>PRINSIPP FOR TRENER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MØT TIDLIG OG GODT FORBEREDT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POSITIV ADFERD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VISE ØVELSER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LEGGE TIL RETTE FOR TRIVSEL, GLEDE OG MESTRING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BEGYNNE Å LÆRE TAKTISKE VALG (SÆRLIG 11/12 ÅR)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Calibri" panose="020F0502020204030204" pitchFamily="34" charset="0"/>
                        <a:buNone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trener pr 10 – 12 spiller (helst)</a:t>
                      </a:r>
                    </a:p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→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 lag (7er) pr 10 spiller</a:t>
                      </a:r>
                    </a:p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→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Jobbe med kvalitet på treningene</a:t>
                      </a:r>
                    </a:p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→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«Uttøying» etter trening hensiktsmessig</a:t>
                      </a:r>
                    </a:p>
                  </a:txBody>
                  <a:tcPr marL="107748" marR="107748" marT="53874" marB="53874"/>
                </a:tc>
                <a:extLst>
                  <a:ext uri="{0D108BD9-81ED-4DB2-BD59-A6C34878D82A}">
                    <a16:rowId xmlns:a16="http://schemas.microsoft.com/office/drawing/2014/main" val="887944618"/>
                  </a:ext>
                </a:extLst>
              </a:tr>
              <a:tr h="557114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nb-NO" sz="1600" dirty="0"/>
                        <a:t>AKTIVITET PR. UKE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TILBUD OM TRENING GJENNOM HELE ÅRET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LAG BØR HA 2/3 TRENINGER PR. UKE I SESONG + KAMP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Calibri" panose="020F0502020204030204" pitchFamily="34" charset="0"/>
                        <a:buChar char="→"/>
                      </a:pPr>
                      <a:r>
                        <a:rPr lang="nb-NO" sz="1400" dirty="0"/>
                        <a:t>Trene inne i gymsaler om vinteren</a:t>
                      </a:r>
                    </a:p>
                    <a:p>
                      <a:pPr marL="342900" indent="-342900">
                        <a:buFont typeface="Calibri" panose="020F0502020204030204" pitchFamily="34" charset="0"/>
                        <a:buChar char="→"/>
                      </a:pPr>
                      <a:r>
                        <a:rPr lang="nb-NO" sz="1400" dirty="0"/>
                        <a:t>Prøve å strekke sesongen på vår og høst</a:t>
                      </a:r>
                    </a:p>
                  </a:txBody>
                  <a:tcPr marL="107748" marR="107748" marT="53874" marB="53874" anchor="ctr"/>
                </a:tc>
                <a:extLst>
                  <a:ext uri="{0D108BD9-81ED-4DB2-BD59-A6C34878D82A}">
                    <a16:rowId xmlns:a16="http://schemas.microsoft.com/office/drawing/2014/main" val="1120592785"/>
                  </a:ext>
                </a:extLst>
              </a:tr>
              <a:tr h="5571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nb-NO" sz="1600" dirty="0"/>
                        <a:t>EKSTRATILTAK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TRENINGER I SKOLEFERIER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FOTBALLSKOLER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0" indent="0">
                        <a:buFont typeface="Calibri" panose="020F0502020204030204" pitchFamily="34" charset="0"/>
                        <a:buNone/>
                      </a:pPr>
                      <a:endParaRPr lang="nb-NO" sz="1400" dirty="0"/>
                    </a:p>
                  </a:txBody>
                  <a:tcPr marL="107748" marR="107748" marT="53874" marB="53874" anchor="ctr"/>
                </a:tc>
                <a:extLst>
                  <a:ext uri="{0D108BD9-81ED-4DB2-BD59-A6C34878D82A}">
                    <a16:rowId xmlns:a16="http://schemas.microsoft.com/office/drawing/2014/main" val="4031898753"/>
                  </a:ext>
                </a:extLst>
              </a:tr>
            </a:tbl>
          </a:graphicData>
        </a:graphic>
      </p:graphicFrame>
      <p:grpSp>
        <p:nvGrpSpPr>
          <p:cNvPr id="2" name="Group 2">
            <a:extLst>
              <a:ext uri="{FF2B5EF4-FFF2-40B4-BE49-F238E27FC236}">
                <a16:creationId xmlns:a16="http://schemas.microsoft.com/office/drawing/2014/main" id="{EC300ECB-70F3-04AD-67A8-69BCD6B78C8B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58750"/>
            <a:ext cx="1122363" cy="690563"/>
            <a:chOff x="109568460" y="109725650"/>
            <a:chExt cx="1121694" cy="691236"/>
          </a:xfrm>
        </p:grpSpPr>
        <p:sp>
          <p:nvSpPr>
            <p:cNvPr id="3" name="Rectangle 3" hidden="1">
              <a:extLst>
                <a:ext uri="{FF2B5EF4-FFF2-40B4-BE49-F238E27FC236}">
                  <a16:creationId xmlns:a16="http://schemas.microsoft.com/office/drawing/2014/main" id="{53D85A59-52CB-3673-44A5-C2BC7E31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68460" y="109725650"/>
              <a:ext cx="1121694" cy="6912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323AD589-7098-03AE-5C40-72BD0DE8BCF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09568460" y="109725650"/>
              <a:ext cx="1121694" cy="665677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" name="AutoShape 5">
              <a:extLst>
                <a:ext uri="{FF2B5EF4-FFF2-40B4-BE49-F238E27FC236}">
                  <a16:creationId xmlns:a16="http://schemas.microsoft.com/office/drawing/2014/main" id="{2DCB94B8-8CFD-26A8-CBCC-DD02FC70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89425" y="109757098"/>
              <a:ext cx="1017639" cy="659788"/>
            </a:xfrm>
            <a:prstGeom prst="star16">
              <a:avLst>
                <a:gd name="adj" fmla="val 37500"/>
              </a:avLst>
            </a:prstGeom>
            <a:solidFill>
              <a:srgbClr val="FFFF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B7ACA753-65F2-2CF8-33D5-495A161E4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97060" y="109900973"/>
              <a:ext cx="602457" cy="37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0" rIns="36195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altLang="nb-NO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1/2</a:t>
              </a:r>
              <a:endParaRPr kumimoji="0" lang="nb-NO" altLang="nb-NO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324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309642E-EF7C-CF7A-941B-7188E8D1FDFD}"/>
              </a:ext>
            </a:extLst>
          </p:cNvPr>
          <p:cNvSpPr txBox="1"/>
          <p:nvPr/>
        </p:nvSpPr>
        <p:spPr>
          <a:xfrm>
            <a:off x="1046746" y="586822"/>
            <a:ext cx="3560252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9-12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år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Innlærings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og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utviklingsfase</a:t>
            </a:r>
            <a:endParaRPr lang="en-US" sz="3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052EB74-4C4C-2A0A-4540-357D8756F796}"/>
              </a:ext>
            </a:extLst>
          </p:cNvPr>
          <p:cNvSpPr txBox="1"/>
          <p:nvPr/>
        </p:nvSpPr>
        <p:spPr>
          <a:xfrm>
            <a:off x="5351164" y="586822"/>
            <a:ext cx="6002636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 err="1"/>
              <a:t>Overordnede</a:t>
            </a:r>
            <a:r>
              <a:rPr lang="en-US" b="1" dirty="0"/>
              <a:t> </a:t>
            </a:r>
            <a:r>
              <a:rPr lang="en-US" b="1" dirty="0" err="1"/>
              <a:t>mål</a:t>
            </a:r>
            <a:r>
              <a:rPr lang="en-US" b="1" dirty="0"/>
              <a:t>: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dirty="0"/>
              <a:t>ALLSIDIG BEVEGELSESERFARING.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dirty="0"/>
              <a:t>FYSISK TRENING(motorikk/balanse, hurtighet/spenst) Mage/Rygg – Rotasjonssenteret prioriteres.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dirty="0"/>
              <a:t>TEKNIKK(føring, pasning, </a:t>
            </a:r>
            <a:r>
              <a:rPr lang="nb-NO" dirty="0" err="1"/>
              <a:t>medtak</a:t>
            </a:r>
            <a:r>
              <a:rPr lang="nb-NO" dirty="0"/>
              <a:t>/mottak, dribling, avslutning, takling, heading og keeperarbeid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dirty="0"/>
              <a:t>RELASJONER - VALG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dirty="0"/>
              <a:t>HA DET GØY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038C2E5-F8FA-7413-E5E7-F616F996F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758" y="5487901"/>
            <a:ext cx="1348083" cy="1348083"/>
          </a:xfrm>
          <a:prstGeom prst="rect">
            <a:avLst/>
          </a:prstGeom>
        </p:spPr>
      </p:pic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D6BC134F-8E3D-DACA-7F3D-73DAD013A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05002"/>
              </p:ext>
            </p:extLst>
          </p:nvPr>
        </p:nvGraphicFramePr>
        <p:xfrm>
          <a:off x="554415" y="2670386"/>
          <a:ext cx="11167446" cy="2883564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2292480">
                  <a:extLst>
                    <a:ext uri="{9D8B030D-6E8A-4147-A177-3AD203B41FA5}">
                      <a16:colId xmlns:a16="http://schemas.microsoft.com/office/drawing/2014/main" val="3084189689"/>
                    </a:ext>
                  </a:extLst>
                </a:gridCol>
                <a:gridCol w="5152484">
                  <a:extLst>
                    <a:ext uri="{9D8B030D-6E8A-4147-A177-3AD203B41FA5}">
                      <a16:colId xmlns:a16="http://schemas.microsoft.com/office/drawing/2014/main" val="2868687197"/>
                    </a:ext>
                  </a:extLst>
                </a:gridCol>
                <a:gridCol w="3722482">
                  <a:extLst>
                    <a:ext uri="{9D8B030D-6E8A-4147-A177-3AD203B41FA5}">
                      <a16:colId xmlns:a16="http://schemas.microsoft.com/office/drawing/2014/main" val="3858923809"/>
                    </a:ext>
                  </a:extLst>
                </a:gridCol>
              </a:tblGrid>
              <a:tr h="557114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nb-NO" sz="1600" dirty="0"/>
                        <a:t>TRENINGSINNHOLD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nb-NO" sz="1400" dirty="0"/>
                        <a:t>CA. FORDELING: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20% FYSISK TRENING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20% INDIVIDUELL TRENING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10% RELASJONER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50% SPILL (MYE SMÅLAGSSPILL)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Calibri" panose="020F0502020204030204" pitchFamily="34" charset="0"/>
                        <a:buChar char="→"/>
                      </a:pPr>
                      <a:r>
                        <a:rPr lang="nb-NO" sz="1400" dirty="0"/>
                        <a:t>Viktig å ha øvelser der spillerne når opp i maksimal hastighet (spurter)</a:t>
                      </a:r>
                    </a:p>
                  </a:txBody>
                  <a:tcPr marL="107748" marR="107748" marT="53874" marB="53874" anchor="ctr"/>
                </a:tc>
                <a:extLst>
                  <a:ext uri="{0D108BD9-81ED-4DB2-BD59-A6C34878D82A}">
                    <a16:rowId xmlns:a16="http://schemas.microsoft.com/office/drawing/2014/main" val="3893227906"/>
                  </a:ext>
                </a:extLst>
              </a:tr>
              <a:tr h="557114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nb-NO" sz="1600" dirty="0"/>
                        <a:t>GJENNOMFØRING AV TRENING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1 BALL PR. SPILLER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UNNGÅ KØ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HVER SPILLER MÅ HA MANGE BALLBERØRINGER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Calibri" panose="020F0502020204030204" pitchFamily="34" charset="0"/>
                        <a:buChar char="→"/>
                      </a:pPr>
                      <a:r>
                        <a:rPr lang="nb-NO" sz="1400" dirty="0"/>
                        <a:t>Mye smålagsspill</a:t>
                      </a:r>
                    </a:p>
                  </a:txBody>
                  <a:tcPr marL="107748" marR="107748" marT="53874" marB="53874" anchor="ctr"/>
                </a:tc>
                <a:extLst>
                  <a:ext uri="{0D108BD9-81ED-4DB2-BD59-A6C34878D82A}">
                    <a16:rowId xmlns:a16="http://schemas.microsoft.com/office/drawing/2014/main" val="2165769371"/>
                  </a:ext>
                </a:extLst>
              </a:tr>
              <a:tr h="557114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nb-NO" sz="1600" dirty="0"/>
                        <a:t>TESTER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NFF Merkeprøver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DRIBLELØYPE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KOORDINASJONSLØYPE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nb-NO" sz="1400" dirty="0"/>
                        <a:t>HUSK LIK LØYPE HVER GANG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Calibri" panose="020F0502020204030204" pitchFamily="34" charset="0"/>
                        <a:buChar char="→"/>
                      </a:pPr>
                      <a:r>
                        <a:rPr lang="nb-NO" sz="1400" dirty="0"/>
                        <a:t>For å motivere til egentrening</a:t>
                      </a:r>
                    </a:p>
                    <a:p>
                      <a:pPr marL="342900" indent="-342900" algn="l">
                        <a:buFont typeface="Calibri" panose="020F0502020204030204" pitchFamily="34" charset="0"/>
                        <a:buChar char="→"/>
                      </a:pPr>
                      <a:r>
                        <a:rPr lang="nb-NO" sz="1400" dirty="0"/>
                        <a:t>Ønske om å forbedre seg selv</a:t>
                      </a:r>
                    </a:p>
                    <a:p>
                      <a:pPr marL="342900" indent="-342900" algn="l">
                        <a:buFont typeface="Calibri" panose="020F0502020204030204" pitchFamily="34" charset="0"/>
                        <a:buChar char="→"/>
                      </a:pPr>
                      <a:r>
                        <a:rPr lang="nb-NO" sz="1400" dirty="0"/>
                        <a:t>Viktig at man konkurrerer mot seg selv og ikke andre</a:t>
                      </a:r>
                    </a:p>
                  </a:txBody>
                  <a:tcPr marL="107748" marR="107748" marT="53874" marB="53874" anchor="ctr"/>
                </a:tc>
                <a:extLst>
                  <a:ext uri="{0D108BD9-81ED-4DB2-BD59-A6C34878D82A}">
                    <a16:rowId xmlns:a16="http://schemas.microsoft.com/office/drawing/2014/main" val="2195955911"/>
                  </a:ext>
                </a:extLst>
              </a:tr>
            </a:tbl>
          </a:graphicData>
        </a:graphic>
      </p:graphicFrame>
      <p:grpSp>
        <p:nvGrpSpPr>
          <p:cNvPr id="2" name="Group 2">
            <a:extLst>
              <a:ext uri="{FF2B5EF4-FFF2-40B4-BE49-F238E27FC236}">
                <a16:creationId xmlns:a16="http://schemas.microsoft.com/office/drawing/2014/main" id="{EC300ECB-70F3-04AD-67A8-69BCD6B78C8B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58750"/>
            <a:ext cx="1122363" cy="690563"/>
            <a:chOff x="109568460" y="109725650"/>
            <a:chExt cx="1121694" cy="691236"/>
          </a:xfrm>
        </p:grpSpPr>
        <p:sp>
          <p:nvSpPr>
            <p:cNvPr id="3" name="Rectangle 3" hidden="1">
              <a:extLst>
                <a:ext uri="{FF2B5EF4-FFF2-40B4-BE49-F238E27FC236}">
                  <a16:creationId xmlns:a16="http://schemas.microsoft.com/office/drawing/2014/main" id="{53D85A59-52CB-3673-44A5-C2BC7E31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68460" y="109725650"/>
              <a:ext cx="1121694" cy="6912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323AD589-7098-03AE-5C40-72BD0DE8BCF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09568460" y="109725650"/>
              <a:ext cx="1121694" cy="665677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" name="AutoShape 5">
              <a:extLst>
                <a:ext uri="{FF2B5EF4-FFF2-40B4-BE49-F238E27FC236}">
                  <a16:creationId xmlns:a16="http://schemas.microsoft.com/office/drawing/2014/main" id="{2DCB94B8-8CFD-26A8-CBCC-DD02FC70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89425" y="109757098"/>
              <a:ext cx="1017639" cy="659788"/>
            </a:xfrm>
            <a:prstGeom prst="star16">
              <a:avLst>
                <a:gd name="adj" fmla="val 37500"/>
              </a:avLst>
            </a:prstGeom>
            <a:solidFill>
              <a:srgbClr val="FFFF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B7ACA753-65F2-2CF8-33D5-495A161E4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97060" y="109900973"/>
              <a:ext cx="602457" cy="37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0" rIns="36195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b-NO" altLang="nb-NO" sz="1400" b="1" dirty="0">
                  <a:solidFill>
                    <a:srgbClr val="000000"/>
                  </a:solidFill>
                </a:rPr>
                <a:t>2</a:t>
              </a:r>
              <a:r>
                <a:rPr kumimoji="0" lang="nb-NO" altLang="nb-NO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/2</a:t>
              </a:r>
              <a:endParaRPr kumimoji="0" lang="nb-NO" altLang="nb-NO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5824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309642E-EF7C-CF7A-941B-7188E8D1FDFD}"/>
              </a:ext>
            </a:extLst>
          </p:cNvPr>
          <p:cNvSpPr txBox="1"/>
          <p:nvPr/>
        </p:nvSpPr>
        <p:spPr>
          <a:xfrm>
            <a:off x="1046746" y="586822"/>
            <a:ext cx="3560252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13-16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år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Rollefase</a:t>
            </a:r>
            <a:endParaRPr lang="en-US" sz="3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052EB74-4C4C-2A0A-4540-357D8756F796}"/>
              </a:ext>
            </a:extLst>
          </p:cNvPr>
          <p:cNvSpPr txBox="1"/>
          <p:nvPr/>
        </p:nvSpPr>
        <p:spPr>
          <a:xfrm>
            <a:off x="5351164" y="586822"/>
            <a:ext cx="2712147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 err="1"/>
              <a:t>Overordnede</a:t>
            </a:r>
            <a:r>
              <a:rPr lang="en-US" b="1" dirty="0"/>
              <a:t> </a:t>
            </a:r>
            <a:r>
              <a:rPr lang="en-US" b="1" dirty="0" err="1"/>
              <a:t>mål</a:t>
            </a:r>
            <a:r>
              <a:rPr lang="en-US" b="1" dirty="0"/>
              <a:t>: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1500" dirty="0"/>
              <a:t>1:1 OFFENSIV/DEFENSIV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1500" dirty="0"/>
              <a:t>FYSISK TRENING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1500" dirty="0"/>
              <a:t>ROLLE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1500" dirty="0"/>
              <a:t>DIFFERENSIERING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1500" dirty="0"/>
              <a:t>EGENTRENING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038C2E5-F8FA-7413-E5E7-F616F996F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335" y="1024466"/>
            <a:ext cx="1348083" cy="1348083"/>
          </a:xfrm>
          <a:prstGeom prst="rect">
            <a:avLst/>
          </a:prstGeom>
        </p:spPr>
      </p:pic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D6BC134F-8E3D-DACA-7F3D-73DAD013A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394814"/>
              </p:ext>
            </p:extLst>
          </p:nvPr>
        </p:nvGraphicFramePr>
        <p:xfrm>
          <a:off x="554415" y="2670386"/>
          <a:ext cx="11167446" cy="3950364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2292480">
                  <a:extLst>
                    <a:ext uri="{9D8B030D-6E8A-4147-A177-3AD203B41FA5}">
                      <a16:colId xmlns:a16="http://schemas.microsoft.com/office/drawing/2014/main" val="3084189689"/>
                    </a:ext>
                  </a:extLst>
                </a:gridCol>
                <a:gridCol w="5152484">
                  <a:extLst>
                    <a:ext uri="{9D8B030D-6E8A-4147-A177-3AD203B41FA5}">
                      <a16:colId xmlns:a16="http://schemas.microsoft.com/office/drawing/2014/main" val="2868687197"/>
                    </a:ext>
                  </a:extLst>
                </a:gridCol>
                <a:gridCol w="3722482">
                  <a:extLst>
                    <a:ext uri="{9D8B030D-6E8A-4147-A177-3AD203B41FA5}">
                      <a16:colId xmlns:a16="http://schemas.microsoft.com/office/drawing/2014/main" val="3858923809"/>
                    </a:ext>
                  </a:extLst>
                </a:gridCol>
              </a:tblGrid>
              <a:tr h="611466">
                <a:tc>
                  <a:txBody>
                    <a:bodyPr/>
                    <a:lstStyle/>
                    <a:p>
                      <a:pPr algn="l"/>
                      <a:r>
                        <a:rPr lang="nb-NO" sz="1600" dirty="0"/>
                        <a:t>KJENNETEGN FOR ALDER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PUBERTET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KRAFTIG HØYDEVEKST ETTERFULGT AV VEKTØKNING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MIDLERTIDIG FORRINGELSE AV KOORDINASJONSEVNE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BLIR LETT MOTVILLIGE – BLIR LETT KRITISKE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ØNSKER MEDBESTEMMELSE OG ANSVAR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FORSTÅR TAKTISKE ELEMENTER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FERDIGUTVIKLET FINKOORDINASJON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→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Samhandling - kollektivt</a:t>
                      </a:r>
                    </a:p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→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Større belastning - utfoldelse</a:t>
                      </a:r>
                    </a:p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→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Respekt/deleger arbeidsoppgaver</a:t>
                      </a:r>
                    </a:p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→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«Gaming», motsatt kjønn og annen idrett</a:t>
                      </a:r>
                    </a:p>
                  </a:txBody>
                  <a:tcPr marL="107748" marR="107748" marT="53874" marB="53874" anchor="ctr"/>
                </a:tc>
                <a:extLst>
                  <a:ext uri="{0D108BD9-81ED-4DB2-BD59-A6C34878D82A}">
                    <a16:rowId xmlns:a16="http://schemas.microsoft.com/office/drawing/2014/main" val="1783986778"/>
                  </a:ext>
                </a:extLst>
              </a:tr>
              <a:tr h="557114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nb-NO" sz="1600" dirty="0"/>
                        <a:t>PRINSIPP FOR TRENER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SKAPE GODE HOLDNINGER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VARIASJON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GLEDE - SOSIALT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ENKLE ØVELSER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→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Sette krav, forbilde!</a:t>
                      </a:r>
                    </a:p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→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Godt planlagte treninger</a:t>
                      </a:r>
                    </a:p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→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Lystbetonte treninger – samles utenfor treningstid</a:t>
                      </a:r>
                    </a:p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→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Gjentakelse-&gt;gjenspeile</a:t>
                      </a:r>
                    </a:p>
                  </a:txBody>
                  <a:tcPr marL="107748" marR="107748" marT="53874" marB="53874" anchor="ctr"/>
                </a:tc>
                <a:extLst>
                  <a:ext uri="{0D108BD9-81ED-4DB2-BD59-A6C34878D82A}">
                    <a16:rowId xmlns:a16="http://schemas.microsoft.com/office/drawing/2014/main" val="887944618"/>
                  </a:ext>
                </a:extLst>
              </a:tr>
              <a:tr h="557114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nb-NO" sz="1600" dirty="0"/>
                        <a:t>AKTIVITET PR. UKE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NOV-APR: 5-6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MAI-OKT: 4-5 + KAMP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Calibri" panose="020F0502020204030204" pitchFamily="34" charset="0"/>
                        <a:buChar char="→"/>
                      </a:pPr>
                      <a:r>
                        <a:rPr lang="nb-NO" sz="1400" dirty="0"/>
                        <a:t>Treninger felles med innslag av styrke og innendørs gymsal. </a:t>
                      </a:r>
                    </a:p>
                    <a:p>
                      <a:pPr marL="342900" indent="-342900">
                        <a:buFont typeface="Calibri" panose="020F0502020204030204" pitchFamily="34" charset="0"/>
                        <a:buChar char="→"/>
                      </a:pPr>
                      <a:r>
                        <a:rPr lang="nb-NO" sz="1400" dirty="0"/>
                        <a:t>Kamper fra jan/februar.</a:t>
                      </a:r>
                    </a:p>
                    <a:p>
                      <a:pPr marL="342900" indent="-342900">
                        <a:buFont typeface="Calibri" panose="020F0502020204030204" pitchFamily="34" charset="0"/>
                        <a:buChar char="→"/>
                      </a:pPr>
                      <a:r>
                        <a:rPr lang="nb-NO" sz="1400" dirty="0"/>
                        <a:t>Holde i gang gruppene til nov før ny grupperinger. </a:t>
                      </a:r>
                    </a:p>
                  </a:txBody>
                  <a:tcPr marL="107748" marR="107748" marT="53874" marB="53874" anchor="ctr"/>
                </a:tc>
                <a:extLst>
                  <a:ext uri="{0D108BD9-81ED-4DB2-BD59-A6C34878D82A}">
                    <a16:rowId xmlns:a16="http://schemas.microsoft.com/office/drawing/2014/main" val="1120592785"/>
                  </a:ext>
                </a:extLst>
              </a:tr>
            </a:tbl>
          </a:graphicData>
        </a:graphic>
      </p:graphicFrame>
      <p:grpSp>
        <p:nvGrpSpPr>
          <p:cNvPr id="2" name="Group 2">
            <a:extLst>
              <a:ext uri="{FF2B5EF4-FFF2-40B4-BE49-F238E27FC236}">
                <a16:creationId xmlns:a16="http://schemas.microsoft.com/office/drawing/2014/main" id="{EC300ECB-70F3-04AD-67A8-69BCD6B78C8B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58750"/>
            <a:ext cx="1122363" cy="690563"/>
            <a:chOff x="109568460" y="109725650"/>
            <a:chExt cx="1121694" cy="691236"/>
          </a:xfrm>
        </p:grpSpPr>
        <p:sp>
          <p:nvSpPr>
            <p:cNvPr id="3" name="Rectangle 3" hidden="1">
              <a:extLst>
                <a:ext uri="{FF2B5EF4-FFF2-40B4-BE49-F238E27FC236}">
                  <a16:creationId xmlns:a16="http://schemas.microsoft.com/office/drawing/2014/main" id="{53D85A59-52CB-3673-44A5-C2BC7E31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68460" y="109725650"/>
              <a:ext cx="1121694" cy="6912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323AD589-7098-03AE-5C40-72BD0DE8BCF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09568460" y="109725650"/>
              <a:ext cx="1121694" cy="665677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" name="AutoShape 5">
              <a:extLst>
                <a:ext uri="{FF2B5EF4-FFF2-40B4-BE49-F238E27FC236}">
                  <a16:creationId xmlns:a16="http://schemas.microsoft.com/office/drawing/2014/main" id="{2DCB94B8-8CFD-26A8-CBCC-DD02FC70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89425" y="109757098"/>
              <a:ext cx="1017639" cy="659788"/>
            </a:xfrm>
            <a:prstGeom prst="star16">
              <a:avLst>
                <a:gd name="adj" fmla="val 37500"/>
              </a:avLst>
            </a:prstGeom>
            <a:solidFill>
              <a:srgbClr val="FFFF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B7ACA753-65F2-2CF8-33D5-495A161E4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97060" y="109900973"/>
              <a:ext cx="602457" cy="37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0" rIns="36195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altLang="nb-NO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1/2</a:t>
              </a:r>
              <a:endParaRPr kumimoji="0" lang="nb-NO" altLang="nb-NO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A639AC8-D917-A6AB-2BCC-FC03158B5E68}"/>
              </a:ext>
            </a:extLst>
          </p:cNvPr>
          <p:cNvSpPr txBox="1"/>
          <p:nvPr/>
        </p:nvSpPr>
        <p:spPr>
          <a:xfrm>
            <a:off x="7550139" y="843533"/>
            <a:ext cx="2811240" cy="140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dirty="0"/>
              <a:t>Klare seg alene </a:t>
            </a:r>
            <a:r>
              <a:rPr lang="nb-NO" dirty="0" err="1"/>
              <a:t>def</a:t>
            </a:r>
            <a:r>
              <a:rPr lang="nb-NO" dirty="0"/>
              <a:t>./utfordre off.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dirty="0"/>
              <a:t>Kjennskap til arbeidsoppgave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dirty="0"/>
              <a:t>Trener individet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dirty="0"/>
              <a:t>Større innblikk i hvordan å bli en «toppspiller»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dirty="0"/>
              <a:t>Spille som et lag</a:t>
            </a:r>
          </a:p>
        </p:txBody>
      </p:sp>
    </p:spTree>
    <p:extLst>
      <p:ext uri="{BB962C8B-B14F-4D97-AF65-F5344CB8AC3E}">
        <p14:creationId xmlns:p14="http://schemas.microsoft.com/office/powerpoint/2010/main" val="3928282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309642E-EF7C-CF7A-941B-7188E8D1FDFD}"/>
              </a:ext>
            </a:extLst>
          </p:cNvPr>
          <p:cNvSpPr txBox="1"/>
          <p:nvPr/>
        </p:nvSpPr>
        <p:spPr>
          <a:xfrm>
            <a:off x="1046746" y="586822"/>
            <a:ext cx="3560252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13-16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år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Rollefase</a:t>
            </a:r>
            <a:endParaRPr lang="en-US" sz="3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052EB74-4C4C-2A0A-4540-357D8756F796}"/>
              </a:ext>
            </a:extLst>
          </p:cNvPr>
          <p:cNvSpPr txBox="1"/>
          <p:nvPr/>
        </p:nvSpPr>
        <p:spPr>
          <a:xfrm>
            <a:off x="5351164" y="586822"/>
            <a:ext cx="2712147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 err="1"/>
              <a:t>Overordnede</a:t>
            </a:r>
            <a:r>
              <a:rPr lang="en-US" b="1" dirty="0"/>
              <a:t> </a:t>
            </a:r>
            <a:r>
              <a:rPr lang="en-US" b="1" dirty="0" err="1"/>
              <a:t>mål</a:t>
            </a:r>
            <a:r>
              <a:rPr lang="en-US" b="1" dirty="0"/>
              <a:t>: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1500" dirty="0"/>
              <a:t>1:1 OFFENSIV/DEFENSIV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1500" dirty="0"/>
              <a:t>FYSISK TRENING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1500" dirty="0"/>
              <a:t>ROLLE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1500" dirty="0"/>
              <a:t>DIFFERENSIERING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1500" dirty="0"/>
              <a:t>EGENTRENING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038C2E5-F8FA-7413-E5E7-F616F996F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335" y="1024466"/>
            <a:ext cx="1348083" cy="1348083"/>
          </a:xfrm>
          <a:prstGeom prst="rect">
            <a:avLst/>
          </a:prstGeom>
        </p:spPr>
      </p:pic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D6BC134F-8E3D-DACA-7F3D-73DAD013A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271695"/>
              </p:ext>
            </p:extLst>
          </p:nvPr>
        </p:nvGraphicFramePr>
        <p:xfrm>
          <a:off x="554415" y="2670386"/>
          <a:ext cx="11167446" cy="3096924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2292480">
                  <a:extLst>
                    <a:ext uri="{9D8B030D-6E8A-4147-A177-3AD203B41FA5}">
                      <a16:colId xmlns:a16="http://schemas.microsoft.com/office/drawing/2014/main" val="3084189689"/>
                    </a:ext>
                  </a:extLst>
                </a:gridCol>
                <a:gridCol w="5152484">
                  <a:extLst>
                    <a:ext uri="{9D8B030D-6E8A-4147-A177-3AD203B41FA5}">
                      <a16:colId xmlns:a16="http://schemas.microsoft.com/office/drawing/2014/main" val="2868687197"/>
                    </a:ext>
                  </a:extLst>
                </a:gridCol>
                <a:gridCol w="3722482">
                  <a:extLst>
                    <a:ext uri="{9D8B030D-6E8A-4147-A177-3AD203B41FA5}">
                      <a16:colId xmlns:a16="http://schemas.microsoft.com/office/drawing/2014/main" val="3858923809"/>
                    </a:ext>
                  </a:extLst>
                </a:gridCol>
              </a:tblGrid>
              <a:tr h="611466">
                <a:tc>
                  <a:txBody>
                    <a:bodyPr/>
                    <a:lstStyle/>
                    <a:p>
                      <a:pPr algn="l"/>
                      <a:r>
                        <a:rPr lang="nb-NO" sz="1600" dirty="0"/>
                        <a:t>EKSTRATILTAK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KRETSLAG + BYLAG + EGEN KEEPERSAMLING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→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Mange spillere er innblandet i andre tiltak.</a:t>
                      </a:r>
                    </a:p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→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Viktig med koordinering og oversikt over den enkeltes belastning.</a:t>
                      </a:r>
                    </a:p>
                  </a:txBody>
                  <a:tcPr marL="107748" marR="107748" marT="53874" marB="53874" anchor="ctr"/>
                </a:tc>
                <a:extLst>
                  <a:ext uri="{0D108BD9-81ED-4DB2-BD59-A6C34878D82A}">
                    <a16:rowId xmlns:a16="http://schemas.microsoft.com/office/drawing/2014/main" val="28579205"/>
                  </a:ext>
                </a:extLst>
              </a:tr>
              <a:tr h="611466">
                <a:tc>
                  <a:txBody>
                    <a:bodyPr/>
                    <a:lstStyle/>
                    <a:p>
                      <a:pPr algn="l"/>
                      <a:r>
                        <a:rPr lang="nb-NO" sz="1600" dirty="0"/>
                        <a:t>TRENINGSINNHOLD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nb-NO" sz="1400" dirty="0"/>
                        <a:t>FORSLAG TIL FORDELING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50% SPILLSEKVENSER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30% DIFFERENSIERING/INDIVIDET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20% FYSISK TRENING 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→"/>
                      </a:pPr>
                      <a:r>
                        <a:rPr lang="nb-NO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Spilløvelser</a:t>
                      </a: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overtall – joker mm.</a:t>
                      </a:r>
                    </a:p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→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Individuell trening</a:t>
                      </a:r>
                    </a:p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→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Styrke-koordinasjon - hurtighet </a:t>
                      </a:r>
                    </a:p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→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Føring forbi - gjennom</a:t>
                      </a:r>
                    </a:p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→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Mye småbanespill</a:t>
                      </a:r>
                    </a:p>
                    <a:p>
                      <a:pPr marL="285750" indent="-285750" algn="l" defTabSz="914400" rtl="0" eaLnBrk="1" latinLnBrk="0" hangingPunct="1">
                        <a:buFont typeface="Calibri" panose="020F0502020204030204" pitchFamily="34" charset="0"/>
                        <a:buChar char="→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Restitusjonsøvelse</a:t>
                      </a:r>
                    </a:p>
                  </a:txBody>
                  <a:tcPr marL="107748" marR="107748" marT="53874" marB="53874" anchor="ctr"/>
                </a:tc>
                <a:extLst>
                  <a:ext uri="{0D108BD9-81ED-4DB2-BD59-A6C34878D82A}">
                    <a16:rowId xmlns:a16="http://schemas.microsoft.com/office/drawing/2014/main" val="1783986778"/>
                  </a:ext>
                </a:extLst>
              </a:tr>
              <a:tr h="557114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nb-NO" sz="1600" dirty="0"/>
                        <a:t>TESTER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DRIBLELØYPE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KOORDINASJONSLØYPE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b-NO" sz="1400" dirty="0"/>
                        <a:t>SPRINT – UTHOLDENHET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nb-NO" sz="1400" dirty="0"/>
                        <a:t>HUSK LIK LØYPE HVER GANG</a:t>
                      </a:r>
                    </a:p>
                  </a:txBody>
                  <a:tcPr marL="107748" marR="107748" marT="53874" marB="53874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Calibri" panose="020F0502020204030204" pitchFamily="34" charset="0"/>
                        <a:buChar char="→"/>
                      </a:pPr>
                      <a:r>
                        <a:rPr lang="nb-NO" sz="1400" dirty="0"/>
                        <a:t>For å motivere til egentrening</a:t>
                      </a:r>
                    </a:p>
                    <a:p>
                      <a:pPr marL="342900" indent="-342900">
                        <a:buFont typeface="Calibri" panose="020F0502020204030204" pitchFamily="34" charset="0"/>
                        <a:buChar char="→"/>
                      </a:pPr>
                      <a:r>
                        <a:rPr lang="nb-NO" sz="1400" dirty="0"/>
                        <a:t>Ønske om å forbedre seg selv</a:t>
                      </a:r>
                    </a:p>
                    <a:p>
                      <a:pPr marL="342900" indent="-342900">
                        <a:buFont typeface="Calibri" panose="020F0502020204030204" pitchFamily="34" charset="0"/>
                        <a:buChar char="→"/>
                      </a:pPr>
                      <a:r>
                        <a:rPr lang="nb-NO" sz="1400" dirty="0"/>
                        <a:t>Måle framgang</a:t>
                      </a:r>
                    </a:p>
                  </a:txBody>
                  <a:tcPr marL="107748" marR="107748" marT="53874" marB="53874" anchor="ctr"/>
                </a:tc>
                <a:extLst>
                  <a:ext uri="{0D108BD9-81ED-4DB2-BD59-A6C34878D82A}">
                    <a16:rowId xmlns:a16="http://schemas.microsoft.com/office/drawing/2014/main" val="1120592785"/>
                  </a:ext>
                </a:extLst>
              </a:tr>
            </a:tbl>
          </a:graphicData>
        </a:graphic>
      </p:graphicFrame>
      <p:grpSp>
        <p:nvGrpSpPr>
          <p:cNvPr id="2" name="Group 2">
            <a:extLst>
              <a:ext uri="{FF2B5EF4-FFF2-40B4-BE49-F238E27FC236}">
                <a16:creationId xmlns:a16="http://schemas.microsoft.com/office/drawing/2014/main" id="{EC300ECB-70F3-04AD-67A8-69BCD6B78C8B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58750"/>
            <a:ext cx="1122363" cy="690563"/>
            <a:chOff x="109568460" y="109725650"/>
            <a:chExt cx="1121694" cy="691236"/>
          </a:xfrm>
        </p:grpSpPr>
        <p:sp>
          <p:nvSpPr>
            <p:cNvPr id="3" name="Rectangle 3" hidden="1">
              <a:extLst>
                <a:ext uri="{FF2B5EF4-FFF2-40B4-BE49-F238E27FC236}">
                  <a16:creationId xmlns:a16="http://schemas.microsoft.com/office/drawing/2014/main" id="{53D85A59-52CB-3673-44A5-C2BC7E31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68460" y="109725650"/>
              <a:ext cx="1121694" cy="6912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323AD589-7098-03AE-5C40-72BD0DE8BCF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09568460" y="109725650"/>
              <a:ext cx="1121694" cy="665677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" name="AutoShape 5">
              <a:extLst>
                <a:ext uri="{FF2B5EF4-FFF2-40B4-BE49-F238E27FC236}">
                  <a16:creationId xmlns:a16="http://schemas.microsoft.com/office/drawing/2014/main" id="{2DCB94B8-8CFD-26A8-CBCC-DD02FC70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89425" y="109757098"/>
              <a:ext cx="1017639" cy="659788"/>
            </a:xfrm>
            <a:prstGeom prst="star16">
              <a:avLst>
                <a:gd name="adj" fmla="val 37500"/>
              </a:avLst>
            </a:prstGeom>
            <a:solidFill>
              <a:srgbClr val="FFFF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B7ACA753-65F2-2CF8-33D5-495A161E4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97060" y="109900973"/>
              <a:ext cx="602457" cy="37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0" rIns="36195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b-NO" altLang="nb-NO" sz="1400" b="1" dirty="0">
                  <a:solidFill>
                    <a:srgbClr val="000000"/>
                  </a:solidFill>
                </a:rPr>
                <a:t>2</a:t>
              </a:r>
              <a:r>
                <a:rPr kumimoji="0" lang="nb-NO" altLang="nb-NO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/2</a:t>
              </a:r>
              <a:endParaRPr kumimoji="0" lang="nb-NO" altLang="nb-NO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A639AC8-D917-A6AB-2BCC-FC03158B5E68}"/>
              </a:ext>
            </a:extLst>
          </p:cNvPr>
          <p:cNvSpPr txBox="1"/>
          <p:nvPr/>
        </p:nvSpPr>
        <p:spPr>
          <a:xfrm>
            <a:off x="7550139" y="843533"/>
            <a:ext cx="2811240" cy="140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dirty="0"/>
              <a:t>Klare seg alene </a:t>
            </a:r>
            <a:r>
              <a:rPr lang="nb-NO" dirty="0" err="1"/>
              <a:t>def</a:t>
            </a:r>
            <a:r>
              <a:rPr lang="nb-NO" dirty="0"/>
              <a:t>./utfordre off.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dirty="0"/>
              <a:t>Kjennskap til arbeidsoppgave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dirty="0"/>
              <a:t>Trener individet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dirty="0"/>
              <a:t>Større innblikk i hvordan å bli en «toppspiller»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dirty="0"/>
              <a:t>Spille som et lag</a:t>
            </a:r>
          </a:p>
        </p:txBody>
      </p:sp>
    </p:spTree>
    <p:extLst>
      <p:ext uri="{BB962C8B-B14F-4D97-AF65-F5344CB8AC3E}">
        <p14:creationId xmlns:p14="http://schemas.microsoft.com/office/powerpoint/2010/main" val="1838180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1293</Words>
  <Application>Microsoft Office PowerPoint</Application>
  <PresentationFormat>Widescreen</PresentationFormat>
  <Paragraphs>279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Halvor Viken</dc:creator>
  <cp:lastModifiedBy>Geirfinn Kvalheim</cp:lastModifiedBy>
  <cp:revision>20</cp:revision>
  <cp:lastPrinted>2023-11-19T16:56:42Z</cp:lastPrinted>
  <dcterms:created xsi:type="dcterms:W3CDTF">2023-01-29T11:28:21Z</dcterms:created>
  <dcterms:modified xsi:type="dcterms:W3CDTF">2023-11-19T17:02:03Z</dcterms:modified>
</cp:coreProperties>
</file>